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7"/>
  </p:notesMasterIdLst>
  <p:sldIdLst>
    <p:sldId id="256" r:id="rId3"/>
    <p:sldId id="310" r:id="rId4"/>
    <p:sldId id="311" r:id="rId5"/>
    <p:sldId id="313" r:id="rId6"/>
    <p:sldId id="315" r:id="rId7"/>
    <p:sldId id="312" r:id="rId8"/>
    <p:sldId id="314" r:id="rId9"/>
    <p:sldId id="306" r:id="rId10"/>
    <p:sldId id="303" r:id="rId11"/>
    <p:sldId id="304" r:id="rId12"/>
    <p:sldId id="307" r:id="rId13"/>
    <p:sldId id="308" r:id="rId14"/>
    <p:sldId id="269" r:id="rId15"/>
    <p:sldId id="309" r:id="rId16"/>
  </p:sldIdLst>
  <p:sldSz cx="12192000" cy="6858000"/>
  <p:notesSz cx="9945688"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浩" initials="浩" lastIdx="1" clrIdx="0">
    <p:extLst>
      <p:ext uri="{19B8F6BF-5375-455C-9EA6-DF929625EA0E}">
        <p15:presenceInfo xmlns:p15="http://schemas.microsoft.com/office/powerpoint/2012/main" userId="5c048547152a1f2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B02A00"/>
    <a:srgbClr val="FF3300"/>
    <a:srgbClr val="A20000"/>
    <a:srgbClr val="FFA725"/>
    <a:srgbClr val="DA0000"/>
    <a:srgbClr val="FF0000"/>
    <a:srgbClr val="D20000"/>
    <a:srgbClr val="9933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snapToGrid="0">
      <p:cViewPr varScale="1">
        <p:scale>
          <a:sx n="51" d="100"/>
          <a:sy n="51" d="100"/>
        </p:scale>
        <p:origin x="96" y="3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180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309798" cy="34409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33588" y="1"/>
            <a:ext cx="4309798" cy="344091"/>
          </a:xfrm>
          <a:prstGeom prst="rect">
            <a:avLst/>
          </a:prstGeom>
        </p:spPr>
        <p:txBody>
          <a:bodyPr vert="horz" lIns="91440" tIns="45720" rIns="91440" bIns="45720" rtlCol="0"/>
          <a:lstStyle>
            <a:lvl1pPr algn="r">
              <a:defRPr sz="1200"/>
            </a:lvl1pPr>
          </a:lstStyle>
          <a:p>
            <a:fld id="{39122F8A-441A-4910-8944-6112613FCD2F}" type="datetimeFigureOut">
              <a:rPr kumimoji="1" lang="ja-JP" altLang="en-US" smtClean="0"/>
              <a:t>2023/11/8</a:t>
            </a:fld>
            <a:endParaRPr kumimoji="1" lang="ja-JP" altLang="en-US"/>
          </a:p>
        </p:txBody>
      </p:sp>
      <p:sp>
        <p:nvSpPr>
          <p:cNvPr id="4" name="スライド イメージ プレースホルダー 3"/>
          <p:cNvSpPr>
            <a:spLocks noGrp="1" noRot="1" noChangeAspect="1"/>
          </p:cNvSpPr>
          <p:nvPr>
            <p:ph type="sldImg" idx="2"/>
          </p:nvPr>
        </p:nvSpPr>
        <p:spPr>
          <a:xfrm>
            <a:off x="2914650" y="857250"/>
            <a:ext cx="4116388"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4569" y="3300412"/>
            <a:ext cx="7956550" cy="270033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910"/>
            <a:ext cx="4309798" cy="34409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33588" y="6513910"/>
            <a:ext cx="4309798" cy="344090"/>
          </a:xfrm>
          <a:prstGeom prst="rect">
            <a:avLst/>
          </a:prstGeom>
        </p:spPr>
        <p:txBody>
          <a:bodyPr vert="horz" lIns="91440" tIns="45720" rIns="91440" bIns="45720" rtlCol="0" anchor="b"/>
          <a:lstStyle>
            <a:lvl1pPr algn="r">
              <a:defRPr sz="1200"/>
            </a:lvl1pPr>
          </a:lstStyle>
          <a:p>
            <a:fld id="{1C0021F1-5609-4E10-957C-4E0EB72B6137}" type="slidenum">
              <a:rPr kumimoji="1" lang="ja-JP" altLang="en-US" smtClean="0"/>
              <a:t>‹#›</a:t>
            </a:fld>
            <a:endParaRPr kumimoji="1" lang="ja-JP" altLang="en-US"/>
          </a:p>
        </p:txBody>
      </p:sp>
    </p:spTree>
    <p:extLst>
      <p:ext uri="{BB962C8B-B14F-4D97-AF65-F5344CB8AC3E}">
        <p14:creationId xmlns:p14="http://schemas.microsoft.com/office/powerpoint/2010/main" val="19944809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C0021F1-5609-4E10-957C-4E0EB72B6137}" type="slidenum">
              <a:rPr kumimoji="1" lang="ja-JP" altLang="en-US" smtClean="0"/>
              <a:t>1</a:t>
            </a:fld>
            <a:endParaRPr kumimoji="1" lang="ja-JP" altLang="en-US"/>
          </a:p>
        </p:txBody>
      </p:sp>
    </p:spTree>
    <p:extLst>
      <p:ext uri="{BB962C8B-B14F-4D97-AF65-F5344CB8AC3E}">
        <p14:creationId xmlns:p14="http://schemas.microsoft.com/office/powerpoint/2010/main" val="3690501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C0021F1-5609-4E10-957C-4E0EB72B6137}" type="slidenum">
              <a:rPr kumimoji="1" lang="ja-JP" altLang="en-US" smtClean="0"/>
              <a:t>10</a:t>
            </a:fld>
            <a:endParaRPr kumimoji="1" lang="ja-JP" altLang="en-US"/>
          </a:p>
        </p:txBody>
      </p:sp>
    </p:spTree>
    <p:extLst>
      <p:ext uri="{BB962C8B-B14F-4D97-AF65-F5344CB8AC3E}">
        <p14:creationId xmlns:p14="http://schemas.microsoft.com/office/powerpoint/2010/main" val="1892391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6928DC-31DD-4C59-BCAD-646E9EAC256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37574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6928DC-31DD-4C59-BCAD-646E9EAC256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28498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1C0021F1-5609-4E10-957C-4E0EB72B6137}" type="slidenum">
              <a:rPr kumimoji="1" lang="ja-JP" altLang="en-US" smtClean="0"/>
              <a:t>13</a:t>
            </a:fld>
            <a:endParaRPr kumimoji="1" lang="ja-JP" altLang="en-US"/>
          </a:p>
        </p:txBody>
      </p:sp>
    </p:spTree>
    <p:extLst>
      <p:ext uri="{BB962C8B-B14F-4D97-AF65-F5344CB8AC3E}">
        <p14:creationId xmlns:p14="http://schemas.microsoft.com/office/powerpoint/2010/main" val="3961588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1C0021F1-5609-4E10-957C-4E0EB72B6137}" type="slidenum">
              <a:rPr kumimoji="1" lang="ja-JP" altLang="en-US" smtClean="0"/>
              <a:t>14</a:t>
            </a:fld>
            <a:endParaRPr kumimoji="1" lang="ja-JP" altLang="en-US"/>
          </a:p>
        </p:txBody>
      </p:sp>
    </p:spTree>
    <p:extLst>
      <p:ext uri="{BB962C8B-B14F-4D97-AF65-F5344CB8AC3E}">
        <p14:creationId xmlns:p14="http://schemas.microsoft.com/office/powerpoint/2010/main" val="2344287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1C0021F1-5609-4E10-957C-4E0EB72B6137}" type="slidenum">
              <a:rPr kumimoji="1" lang="ja-JP" altLang="en-US" smtClean="0"/>
              <a:t>2</a:t>
            </a:fld>
            <a:endParaRPr kumimoji="1" lang="ja-JP" altLang="en-US"/>
          </a:p>
        </p:txBody>
      </p:sp>
    </p:spTree>
    <p:extLst>
      <p:ext uri="{BB962C8B-B14F-4D97-AF65-F5344CB8AC3E}">
        <p14:creationId xmlns:p14="http://schemas.microsoft.com/office/powerpoint/2010/main" val="3480367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endParaRPr kumimoji="1" lang="en-US" altLang="ja-JP" dirty="0"/>
          </a:p>
        </p:txBody>
      </p:sp>
      <p:sp>
        <p:nvSpPr>
          <p:cNvPr id="4" name="スライド番号プレースホルダー 3"/>
          <p:cNvSpPr>
            <a:spLocks noGrp="1"/>
          </p:cNvSpPr>
          <p:nvPr>
            <p:ph type="sldNum" sz="quarter" idx="5"/>
          </p:nvPr>
        </p:nvSpPr>
        <p:spPr/>
        <p:txBody>
          <a:bodyPr/>
          <a:lstStyle/>
          <a:p>
            <a:fld id="{1C0021F1-5609-4E10-957C-4E0EB72B6137}" type="slidenum">
              <a:rPr kumimoji="1" lang="ja-JP" altLang="en-US" smtClean="0"/>
              <a:t>3</a:t>
            </a:fld>
            <a:endParaRPr kumimoji="1" lang="ja-JP" altLang="en-US"/>
          </a:p>
        </p:txBody>
      </p:sp>
    </p:spTree>
    <p:extLst>
      <p:ext uri="{BB962C8B-B14F-4D97-AF65-F5344CB8AC3E}">
        <p14:creationId xmlns:p14="http://schemas.microsoft.com/office/powerpoint/2010/main" val="3287746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endParaRPr kumimoji="1" lang="en-US" altLang="ja-JP" dirty="0"/>
          </a:p>
        </p:txBody>
      </p:sp>
      <p:sp>
        <p:nvSpPr>
          <p:cNvPr id="4" name="スライド番号プレースホルダー 3"/>
          <p:cNvSpPr>
            <a:spLocks noGrp="1"/>
          </p:cNvSpPr>
          <p:nvPr>
            <p:ph type="sldNum" sz="quarter" idx="5"/>
          </p:nvPr>
        </p:nvSpPr>
        <p:spPr/>
        <p:txBody>
          <a:bodyPr/>
          <a:lstStyle/>
          <a:p>
            <a:fld id="{1C0021F1-5609-4E10-957C-4E0EB72B6137}" type="slidenum">
              <a:rPr kumimoji="1" lang="ja-JP" altLang="en-US" smtClean="0"/>
              <a:t>4</a:t>
            </a:fld>
            <a:endParaRPr kumimoji="1" lang="ja-JP" altLang="en-US"/>
          </a:p>
        </p:txBody>
      </p:sp>
    </p:spTree>
    <p:extLst>
      <p:ext uri="{BB962C8B-B14F-4D97-AF65-F5344CB8AC3E}">
        <p14:creationId xmlns:p14="http://schemas.microsoft.com/office/powerpoint/2010/main" val="1087510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endParaRPr kumimoji="1" lang="en-US" altLang="ja-JP" dirty="0"/>
          </a:p>
        </p:txBody>
      </p:sp>
      <p:sp>
        <p:nvSpPr>
          <p:cNvPr id="4" name="スライド番号プレースホルダー 3"/>
          <p:cNvSpPr>
            <a:spLocks noGrp="1"/>
          </p:cNvSpPr>
          <p:nvPr>
            <p:ph type="sldNum" sz="quarter" idx="5"/>
          </p:nvPr>
        </p:nvSpPr>
        <p:spPr/>
        <p:txBody>
          <a:bodyPr/>
          <a:lstStyle/>
          <a:p>
            <a:fld id="{1C0021F1-5609-4E10-957C-4E0EB72B6137}" type="slidenum">
              <a:rPr kumimoji="1" lang="ja-JP" altLang="en-US" smtClean="0"/>
              <a:t>5</a:t>
            </a:fld>
            <a:endParaRPr kumimoji="1" lang="ja-JP" altLang="en-US"/>
          </a:p>
        </p:txBody>
      </p:sp>
    </p:spTree>
    <p:extLst>
      <p:ext uri="{BB962C8B-B14F-4D97-AF65-F5344CB8AC3E}">
        <p14:creationId xmlns:p14="http://schemas.microsoft.com/office/powerpoint/2010/main" val="39991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endParaRPr kumimoji="1" lang="en-US" altLang="ja-JP" dirty="0"/>
          </a:p>
        </p:txBody>
      </p:sp>
      <p:sp>
        <p:nvSpPr>
          <p:cNvPr id="4" name="スライド番号プレースホルダー 3"/>
          <p:cNvSpPr>
            <a:spLocks noGrp="1"/>
          </p:cNvSpPr>
          <p:nvPr>
            <p:ph type="sldNum" sz="quarter" idx="5"/>
          </p:nvPr>
        </p:nvSpPr>
        <p:spPr/>
        <p:txBody>
          <a:bodyPr/>
          <a:lstStyle/>
          <a:p>
            <a:fld id="{1C0021F1-5609-4E10-957C-4E0EB72B6137}" type="slidenum">
              <a:rPr kumimoji="1" lang="ja-JP" altLang="en-US" smtClean="0"/>
              <a:t>6</a:t>
            </a:fld>
            <a:endParaRPr kumimoji="1" lang="ja-JP" altLang="en-US"/>
          </a:p>
        </p:txBody>
      </p:sp>
    </p:spTree>
    <p:extLst>
      <p:ext uri="{BB962C8B-B14F-4D97-AF65-F5344CB8AC3E}">
        <p14:creationId xmlns:p14="http://schemas.microsoft.com/office/powerpoint/2010/main" val="903327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endParaRPr kumimoji="1" lang="en-US" altLang="ja-JP" dirty="0"/>
          </a:p>
        </p:txBody>
      </p:sp>
      <p:sp>
        <p:nvSpPr>
          <p:cNvPr id="4" name="スライド番号プレースホルダー 3"/>
          <p:cNvSpPr>
            <a:spLocks noGrp="1"/>
          </p:cNvSpPr>
          <p:nvPr>
            <p:ph type="sldNum" sz="quarter" idx="5"/>
          </p:nvPr>
        </p:nvSpPr>
        <p:spPr/>
        <p:txBody>
          <a:bodyPr/>
          <a:lstStyle/>
          <a:p>
            <a:fld id="{1C0021F1-5609-4E10-957C-4E0EB72B6137}" type="slidenum">
              <a:rPr kumimoji="1" lang="ja-JP" altLang="en-US" smtClean="0"/>
              <a:t>7</a:t>
            </a:fld>
            <a:endParaRPr kumimoji="1" lang="ja-JP" altLang="en-US"/>
          </a:p>
        </p:txBody>
      </p:sp>
    </p:spTree>
    <p:extLst>
      <p:ext uri="{BB962C8B-B14F-4D97-AF65-F5344CB8AC3E}">
        <p14:creationId xmlns:p14="http://schemas.microsoft.com/office/powerpoint/2010/main" val="1693169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C0021F1-5609-4E10-957C-4E0EB72B6137}" type="slidenum">
              <a:rPr kumimoji="1" lang="ja-JP" altLang="en-US" smtClean="0"/>
              <a:t>8</a:t>
            </a:fld>
            <a:endParaRPr kumimoji="1" lang="ja-JP" altLang="en-US"/>
          </a:p>
        </p:txBody>
      </p:sp>
    </p:spTree>
    <p:extLst>
      <p:ext uri="{BB962C8B-B14F-4D97-AF65-F5344CB8AC3E}">
        <p14:creationId xmlns:p14="http://schemas.microsoft.com/office/powerpoint/2010/main" val="4124283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6928DC-31DD-4C59-BCAD-646E9EAC256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7562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3BE384-D77A-73B1-ED23-3AF79C29AE5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400F239-96B4-084B-AA30-BA78EF8DDC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BFD478E-BED6-8121-38A8-3755D8B17072}"/>
              </a:ext>
            </a:extLst>
          </p:cNvPr>
          <p:cNvSpPr>
            <a:spLocks noGrp="1"/>
          </p:cNvSpPr>
          <p:nvPr>
            <p:ph type="dt" sz="half" idx="10"/>
          </p:nvPr>
        </p:nvSpPr>
        <p:spPr/>
        <p:txBody>
          <a:bodyPr/>
          <a:lstStyle/>
          <a:p>
            <a:fld id="{6E06AAB4-6AE3-4CF3-A70F-1AFD2AEE5716}" type="datetimeFigureOut">
              <a:rPr kumimoji="1" lang="ja-JP" altLang="en-US" smtClean="0"/>
              <a:t>2023/11/8</a:t>
            </a:fld>
            <a:endParaRPr kumimoji="1" lang="ja-JP" altLang="en-US"/>
          </a:p>
        </p:txBody>
      </p:sp>
      <p:sp>
        <p:nvSpPr>
          <p:cNvPr id="5" name="フッター プレースホルダー 4">
            <a:extLst>
              <a:ext uri="{FF2B5EF4-FFF2-40B4-BE49-F238E27FC236}">
                <a16:creationId xmlns:a16="http://schemas.microsoft.com/office/drawing/2014/main" id="{72856C03-F431-BC43-4C9F-3EC04C9D439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1BD499C-7B12-E814-92EC-5D50185D3A1F}"/>
              </a:ext>
            </a:extLst>
          </p:cNvPr>
          <p:cNvSpPr>
            <a:spLocks noGrp="1"/>
          </p:cNvSpPr>
          <p:nvPr>
            <p:ph type="sldNum" sz="quarter" idx="12"/>
          </p:nvPr>
        </p:nvSpPr>
        <p:spPr/>
        <p:txBody>
          <a:bodyPr/>
          <a:lstStyle/>
          <a:p>
            <a:fld id="{6CB161E2-40CC-4F54-850D-C3FBE6598B32}" type="slidenum">
              <a:rPr kumimoji="1" lang="ja-JP" altLang="en-US" smtClean="0"/>
              <a:t>‹#›</a:t>
            </a:fld>
            <a:endParaRPr kumimoji="1" lang="ja-JP" altLang="en-US"/>
          </a:p>
        </p:txBody>
      </p:sp>
    </p:spTree>
    <p:extLst>
      <p:ext uri="{BB962C8B-B14F-4D97-AF65-F5344CB8AC3E}">
        <p14:creationId xmlns:p14="http://schemas.microsoft.com/office/powerpoint/2010/main" val="1306565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14D5A5-3CAD-FFA4-8550-89B69D6F20C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83E4CF8-9903-1EC9-49A1-3EB3CC5AE4B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8B4B47C-7CFF-1803-EE80-FA652A667D7D}"/>
              </a:ext>
            </a:extLst>
          </p:cNvPr>
          <p:cNvSpPr>
            <a:spLocks noGrp="1"/>
          </p:cNvSpPr>
          <p:nvPr>
            <p:ph type="dt" sz="half" idx="10"/>
          </p:nvPr>
        </p:nvSpPr>
        <p:spPr/>
        <p:txBody>
          <a:bodyPr/>
          <a:lstStyle/>
          <a:p>
            <a:fld id="{6E06AAB4-6AE3-4CF3-A70F-1AFD2AEE5716}" type="datetimeFigureOut">
              <a:rPr kumimoji="1" lang="ja-JP" altLang="en-US" smtClean="0"/>
              <a:t>2023/11/8</a:t>
            </a:fld>
            <a:endParaRPr kumimoji="1" lang="ja-JP" altLang="en-US"/>
          </a:p>
        </p:txBody>
      </p:sp>
      <p:sp>
        <p:nvSpPr>
          <p:cNvPr id="5" name="フッター プレースホルダー 4">
            <a:extLst>
              <a:ext uri="{FF2B5EF4-FFF2-40B4-BE49-F238E27FC236}">
                <a16:creationId xmlns:a16="http://schemas.microsoft.com/office/drawing/2014/main" id="{2F879DC2-6EE3-ADBC-415B-6B0F254AF95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464A823-0CD1-7FD1-4067-BAABA5FA81C6}"/>
              </a:ext>
            </a:extLst>
          </p:cNvPr>
          <p:cNvSpPr>
            <a:spLocks noGrp="1"/>
          </p:cNvSpPr>
          <p:nvPr>
            <p:ph type="sldNum" sz="quarter" idx="12"/>
          </p:nvPr>
        </p:nvSpPr>
        <p:spPr/>
        <p:txBody>
          <a:bodyPr/>
          <a:lstStyle/>
          <a:p>
            <a:fld id="{6CB161E2-40CC-4F54-850D-C3FBE6598B32}" type="slidenum">
              <a:rPr kumimoji="1" lang="ja-JP" altLang="en-US" smtClean="0"/>
              <a:t>‹#›</a:t>
            </a:fld>
            <a:endParaRPr kumimoji="1" lang="ja-JP" altLang="en-US"/>
          </a:p>
        </p:txBody>
      </p:sp>
    </p:spTree>
    <p:extLst>
      <p:ext uri="{BB962C8B-B14F-4D97-AF65-F5344CB8AC3E}">
        <p14:creationId xmlns:p14="http://schemas.microsoft.com/office/powerpoint/2010/main" val="1469635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C56AE2F-35E0-2493-29D0-63CDAB00CBB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4E05F11-4703-8555-10C7-5EB59C2FEBF1}"/>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7FB9DCB-BE72-49AA-3DD3-333E9A60D029}"/>
              </a:ext>
            </a:extLst>
          </p:cNvPr>
          <p:cNvSpPr>
            <a:spLocks noGrp="1"/>
          </p:cNvSpPr>
          <p:nvPr>
            <p:ph type="dt" sz="half" idx="10"/>
          </p:nvPr>
        </p:nvSpPr>
        <p:spPr/>
        <p:txBody>
          <a:bodyPr/>
          <a:lstStyle/>
          <a:p>
            <a:fld id="{6E06AAB4-6AE3-4CF3-A70F-1AFD2AEE5716}" type="datetimeFigureOut">
              <a:rPr kumimoji="1" lang="ja-JP" altLang="en-US" smtClean="0"/>
              <a:t>2023/11/8</a:t>
            </a:fld>
            <a:endParaRPr kumimoji="1" lang="ja-JP" altLang="en-US"/>
          </a:p>
        </p:txBody>
      </p:sp>
      <p:sp>
        <p:nvSpPr>
          <p:cNvPr id="5" name="フッター プレースホルダー 4">
            <a:extLst>
              <a:ext uri="{FF2B5EF4-FFF2-40B4-BE49-F238E27FC236}">
                <a16:creationId xmlns:a16="http://schemas.microsoft.com/office/drawing/2014/main" id="{5C4512C7-1621-C482-040F-A07176F6F63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F185FCE-CEDE-E3ED-D3CC-F493F9F3564E}"/>
              </a:ext>
            </a:extLst>
          </p:cNvPr>
          <p:cNvSpPr>
            <a:spLocks noGrp="1"/>
          </p:cNvSpPr>
          <p:nvPr>
            <p:ph type="sldNum" sz="quarter" idx="12"/>
          </p:nvPr>
        </p:nvSpPr>
        <p:spPr/>
        <p:txBody>
          <a:bodyPr/>
          <a:lstStyle/>
          <a:p>
            <a:fld id="{6CB161E2-40CC-4F54-850D-C3FBE6598B32}" type="slidenum">
              <a:rPr kumimoji="1" lang="ja-JP" altLang="en-US" smtClean="0"/>
              <a:t>‹#›</a:t>
            </a:fld>
            <a:endParaRPr kumimoji="1" lang="ja-JP" altLang="en-US"/>
          </a:p>
        </p:txBody>
      </p:sp>
    </p:spTree>
    <p:extLst>
      <p:ext uri="{BB962C8B-B14F-4D97-AF65-F5344CB8AC3E}">
        <p14:creationId xmlns:p14="http://schemas.microsoft.com/office/powerpoint/2010/main" val="153187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09C35340-F4AF-4241-B9C0-68CD27DFAEDC}" type="datetime1">
              <a:rPr kumimoji="1" lang="ja-JP" altLang="en-US" smtClean="0"/>
              <a:t>2023/11/8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641048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BCB07A53-5511-4D9B-9DCC-55F15864B3A1}" type="datetime1">
              <a:rPr kumimoji="1" lang="ja-JP" altLang="en-US" smtClean="0"/>
              <a:t>2023/11/8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001689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A8405BB9-7611-4A4B-ACDA-F2A49C1ED2FE}" type="datetime1">
              <a:rPr kumimoji="1" lang="ja-JP" altLang="en-US" smtClean="0"/>
              <a:t>2023/11/8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712174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7D5AEDD0-B619-4A5E-8FD6-F2B58B49A160}" type="datetime1">
              <a:rPr kumimoji="1" lang="ja-JP" altLang="en-US" smtClean="0"/>
              <a:t>2023/11/8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626729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B3EEBD6C-047D-469D-84CA-6BBBE54F3F20}" type="datetime1">
              <a:rPr kumimoji="1" lang="ja-JP" altLang="en-US" smtClean="0"/>
              <a:t>2023/11/8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429688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5BEE1D36-9DE2-476C-B8C8-18CDAE813A6E}" type="datetime1">
              <a:rPr kumimoji="1" lang="ja-JP" altLang="en-US" smtClean="0"/>
              <a:t>2023/11/8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030918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9171A72-A53A-48D3-B85E-CA3CEA2139BD}" type="datetime1">
              <a:rPr kumimoji="1" lang="ja-JP" altLang="en-US" smtClean="0"/>
              <a:t>2023/11/8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4220999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1D66B146-C049-45F8-A3D2-FC1C56EF93FA}" type="datetime1">
              <a:rPr kumimoji="1" lang="ja-JP" altLang="en-US" smtClean="0"/>
              <a:t>2023/11/8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598243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39F68F-7202-B074-254B-432DEC5383B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E8C45CF-5291-3E65-373A-861705ED44C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6ADA01C-7467-9A84-233D-ED87D6E7BA6F}"/>
              </a:ext>
            </a:extLst>
          </p:cNvPr>
          <p:cNvSpPr>
            <a:spLocks noGrp="1"/>
          </p:cNvSpPr>
          <p:nvPr>
            <p:ph type="dt" sz="half" idx="10"/>
          </p:nvPr>
        </p:nvSpPr>
        <p:spPr/>
        <p:txBody>
          <a:bodyPr/>
          <a:lstStyle/>
          <a:p>
            <a:fld id="{6E06AAB4-6AE3-4CF3-A70F-1AFD2AEE5716}" type="datetimeFigureOut">
              <a:rPr kumimoji="1" lang="ja-JP" altLang="en-US" smtClean="0"/>
              <a:t>2023/11/8</a:t>
            </a:fld>
            <a:endParaRPr kumimoji="1" lang="ja-JP" altLang="en-US"/>
          </a:p>
        </p:txBody>
      </p:sp>
      <p:sp>
        <p:nvSpPr>
          <p:cNvPr id="5" name="フッター プレースホルダー 4">
            <a:extLst>
              <a:ext uri="{FF2B5EF4-FFF2-40B4-BE49-F238E27FC236}">
                <a16:creationId xmlns:a16="http://schemas.microsoft.com/office/drawing/2014/main" id="{BF6F5C54-B394-EBC2-2681-81F305DE664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581F913-E40C-F0EC-9426-0E7A649EC14F}"/>
              </a:ext>
            </a:extLst>
          </p:cNvPr>
          <p:cNvSpPr>
            <a:spLocks noGrp="1"/>
          </p:cNvSpPr>
          <p:nvPr>
            <p:ph type="sldNum" sz="quarter" idx="12"/>
          </p:nvPr>
        </p:nvSpPr>
        <p:spPr/>
        <p:txBody>
          <a:bodyPr/>
          <a:lstStyle/>
          <a:p>
            <a:fld id="{6CB161E2-40CC-4F54-850D-C3FBE6598B32}" type="slidenum">
              <a:rPr kumimoji="1" lang="ja-JP" altLang="en-US" smtClean="0"/>
              <a:t>‹#›</a:t>
            </a:fld>
            <a:endParaRPr kumimoji="1" lang="ja-JP" altLang="en-US"/>
          </a:p>
        </p:txBody>
      </p:sp>
    </p:spTree>
    <p:extLst>
      <p:ext uri="{BB962C8B-B14F-4D97-AF65-F5344CB8AC3E}">
        <p14:creationId xmlns:p14="http://schemas.microsoft.com/office/powerpoint/2010/main" val="225267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2A88E584-38A2-42C2-B854-9B8060019887}" type="datetime1">
              <a:rPr kumimoji="1" lang="ja-JP" altLang="en-US" smtClean="0"/>
              <a:t>2023/11/8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031222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9E439AAB-FD05-4798-B7A7-924125DC5115}" type="datetime1">
              <a:rPr kumimoji="1" lang="ja-JP" altLang="en-US" smtClean="0"/>
              <a:t>2023/11/8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228325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609600" y="274639"/>
            <a:ext cx="80264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27D0FFFA-09E8-4360-BE4C-6800970C75B7}" type="datetime1">
              <a:rPr kumimoji="1" lang="ja-JP" altLang="en-US" smtClean="0"/>
              <a:t>2023/11/8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978455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2B4D5B-6DA5-E5A6-DB40-B1A36C9AF9F4}"/>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119E823-0221-84CF-2757-F5FF8291EC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51468AE-51D3-7471-777E-6C390FDA170D}"/>
              </a:ext>
            </a:extLst>
          </p:cNvPr>
          <p:cNvSpPr>
            <a:spLocks noGrp="1"/>
          </p:cNvSpPr>
          <p:nvPr>
            <p:ph type="dt" sz="half" idx="10"/>
          </p:nvPr>
        </p:nvSpPr>
        <p:spPr/>
        <p:txBody>
          <a:bodyPr/>
          <a:lstStyle/>
          <a:p>
            <a:fld id="{6E06AAB4-6AE3-4CF3-A70F-1AFD2AEE5716}" type="datetimeFigureOut">
              <a:rPr kumimoji="1" lang="ja-JP" altLang="en-US" smtClean="0"/>
              <a:t>2023/11/8</a:t>
            </a:fld>
            <a:endParaRPr kumimoji="1" lang="ja-JP" altLang="en-US"/>
          </a:p>
        </p:txBody>
      </p:sp>
      <p:sp>
        <p:nvSpPr>
          <p:cNvPr id="5" name="フッター プレースホルダー 4">
            <a:extLst>
              <a:ext uri="{FF2B5EF4-FFF2-40B4-BE49-F238E27FC236}">
                <a16:creationId xmlns:a16="http://schemas.microsoft.com/office/drawing/2014/main" id="{943A6D4F-9943-DC60-1700-15A374285ED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3731C98-0A40-839B-2901-387851B58FDC}"/>
              </a:ext>
            </a:extLst>
          </p:cNvPr>
          <p:cNvSpPr>
            <a:spLocks noGrp="1"/>
          </p:cNvSpPr>
          <p:nvPr>
            <p:ph type="sldNum" sz="quarter" idx="12"/>
          </p:nvPr>
        </p:nvSpPr>
        <p:spPr/>
        <p:txBody>
          <a:bodyPr/>
          <a:lstStyle/>
          <a:p>
            <a:fld id="{6CB161E2-40CC-4F54-850D-C3FBE6598B32}" type="slidenum">
              <a:rPr kumimoji="1" lang="ja-JP" altLang="en-US" smtClean="0"/>
              <a:t>‹#›</a:t>
            </a:fld>
            <a:endParaRPr kumimoji="1" lang="ja-JP" altLang="en-US"/>
          </a:p>
        </p:txBody>
      </p:sp>
    </p:spTree>
    <p:extLst>
      <p:ext uri="{BB962C8B-B14F-4D97-AF65-F5344CB8AC3E}">
        <p14:creationId xmlns:p14="http://schemas.microsoft.com/office/powerpoint/2010/main" val="2835160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B318D5-3D84-8429-57BC-0042ACD653B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42C09AA-4288-6FFB-1C29-F7A8EE814F3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17E69D5-AF19-215C-5647-F601624CAACF}"/>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0CB2152-648C-7D35-763B-F90F6FFC6FB1}"/>
              </a:ext>
            </a:extLst>
          </p:cNvPr>
          <p:cNvSpPr>
            <a:spLocks noGrp="1"/>
          </p:cNvSpPr>
          <p:nvPr>
            <p:ph type="dt" sz="half" idx="10"/>
          </p:nvPr>
        </p:nvSpPr>
        <p:spPr/>
        <p:txBody>
          <a:bodyPr/>
          <a:lstStyle/>
          <a:p>
            <a:fld id="{6E06AAB4-6AE3-4CF3-A70F-1AFD2AEE5716}" type="datetimeFigureOut">
              <a:rPr kumimoji="1" lang="ja-JP" altLang="en-US" smtClean="0"/>
              <a:t>2023/11/8</a:t>
            </a:fld>
            <a:endParaRPr kumimoji="1" lang="ja-JP" altLang="en-US"/>
          </a:p>
        </p:txBody>
      </p:sp>
      <p:sp>
        <p:nvSpPr>
          <p:cNvPr id="6" name="フッター プレースホルダー 5">
            <a:extLst>
              <a:ext uri="{FF2B5EF4-FFF2-40B4-BE49-F238E27FC236}">
                <a16:creationId xmlns:a16="http://schemas.microsoft.com/office/drawing/2014/main" id="{2BE2A3DE-1D4E-B46A-42CF-1923BF6BD5B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B68869C-4788-8E1C-B33C-CD23B116AFF8}"/>
              </a:ext>
            </a:extLst>
          </p:cNvPr>
          <p:cNvSpPr>
            <a:spLocks noGrp="1"/>
          </p:cNvSpPr>
          <p:nvPr>
            <p:ph type="sldNum" sz="quarter" idx="12"/>
          </p:nvPr>
        </p:nvSpPr>
        <p:spPr/>
        <p:txBody>
          <a:bodyPr/>
          <a:lstStyle/>
          <a:p>
            <a:fld id="{6CB161E2-40CC-4F54-850D-C3FBE6598B32}" type="slidenum">
              <a:rPr kumimoji="1" lang="ja-JP" altLang="en-US" smtClean="0"/>
              <a:t>‹#›</a:t>
            </a:fld>
            <a:endParaRPr kumimoji="1" lang="ja-JP" altLang="en-US"/>
          </a:p>
        </p:txBody>
      </p:sp>
    </p:spTree>
    <p:extLst>
      <p:ext uri="{BB962C8B-B14F-4D97-AF65-F5344CB8AC3E}">
        <p14:creationId xmlns:p14="http://schemas.microsoft.com/office/powerpoint/2010/main" val="326627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44A067-26C5-B5FA-EB16-8C30FEFE2BF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2A6A919-2015-AED9-DE04-31FCADD06E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DBFB7DF-C51F-C976-601C-22EFD429D78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FB97E44-ADB5-EFE0-5772-8FE873C441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1D5CE17-AE59-E98C-2529-685CCF7655B2}"/>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219560F-7B40-5FAA-EF3E-2B4D77053093}"/>
              </a:ext>
            </a:extLst>
          </p:cNvPr>
          <p:cNvSpPr>
            <a:spLocks noGrp="1"/>
          </p:cNvSpPr>
          <p:nvPr>
            <p:ph type="dt" sz="half" idx="10"/>
          </p:nvPr>
        </p:nvSpPr>
        <p:spPr/>
        <p:txBody>
          <a:bodyPr/>
          <a:lstStyle/>
          <a:p>
            <a:fld id="{6E06AAB4-6AE3-4CF3-A70F-1AFD2AEE5716}" type="datetimeFigureOut">
              <a:rPr kumimoji="1" lang="ja-JP" altLang="en-US" smtClean="0"/>
              <a:t>2023/11/8</a:t>
            </a:fld>
            <a:endParaRPr kumimoji="1" lang="ja-JP" altLang="en-US"/>
          </a:p>
        </p:txBody>
      </p:sp>
      <p:sp>
        <p:nvSpPr>
          <p:cNvPr id="8" name="フッター プレースホルダー 7">
            <a:extLst>
              <a:ext uri="{FF2B5EF4-FFF2-40B4-BE49-F238E27FC236}">
                <a16:creationId xmlns:a16="http://schemas.microsoft.com/office/drawing/2014/main" id="{96CC483B-B5F0-B7A0-7F96-E9C97624EE4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2A5BEBB-46E8-4E60-819E-318AAFFA6BFC}"/>
              </a:ext>
            </a:extLst>
          </p:cNvPr>
          <p:cNvSpPr>
            <a:spLocks noGrp="1"/>
          </p:cNvSpPr>
          <p:nvPr>
            <p:ph type="sldNum" sz="quarter" idx="12"/>
          </p:nvPr>
        </p:nvSpPr>
        <p:spPr/>
        <p:txBody>
          <a:bodyPr/>
          <a:lstStyle/>
          <a:p>
            <a:fld id="{6CB161E2-40CC-4F54-850D-C3FBE6598B32}" type="slidenum">
              <a:rPr kumimoji="1" lang="ja-JP" altLang="en-US" smtClean="0"/>
              <a:t>‹#›</a:t>
            </a:fld>
            <a:endParaRPr kumimoji="1" lang="ja-JP" altLang="en-US"/>
          </a:p>
        </p:txBody>
      </p:sp>
    </p:spTree>
    <p:extLst>
      <p:ext uri="{BB962C8B-B14F-4D97-AF65-F5344CB8AC3E}">
        <p14:creationId xmlns:p14="http://schemas.microsoft.com/office/powerpoint/2010/main" val="961942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37D481-ACF8-D3AA-8078-E2F4BF57C13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D964144-2633-FC3F-CDCC-B5FF78CA2AB4}"/>
              </a:ext>
            </a:extLst>
          </p:cNvPr>
          <p:cNvSpPr>
            <a:spLocks noGrp="1"/>
          </p:cNvSpPr>
          <p:nvPr>
            <p:ph type="dt" sz="half" idx="10"/>
          </p:nvPr>
        </p:nvSpPr>
        <p:spPr/>
        <p:txBody>
          <a:bodyPr/>
          <a:lstStyle/>
          <a:p>
            <a:fld id="{6E06AAB4-6AE3-4CF3-A70F-1AFD2AEE5716}" type="datetimeFigureOut">
              <a:rPr kumimoji="1" lang="ja-JP" altLang="en-US" smtClean="0"/>
              <a:t>2023/11/8</a:t>
            </a:fld>
            <a:endParaRPr kumimoji="1" lang="ja-JP" altLang="en-US"/>
          </a:p>
        </p:txBody>
      </p:sp>
      <p:sp>
        <p:nvSpPr>
          <p:cNvPr id="4" name="フッター プレースホルダー 3">
            <a:extLst>
              <a:ext uri="{FF2B5EF4-FFF2-40B4-BE49-F238E27FC236}">
                <a16:creationId xmlns:a16="http://schemas.microsoft.com/office/drawing/2014/main" id="{BCCEC723-0489-77C2-340B-6D5EED56331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B6E1D5E-14FE-C680-A8B4-CC1F9BF44A05}"/>
              </a:ext>
            </a:extLst>
          </p:cNvPr>
          <p:cNvSpPr>
            <a:spLocks noGrp="1"/>
          </p:cNvSpPr>
          <p:nvPr>
            <p:ph type="sldNum" sz="quarter" idx="12"/>
          </p:nvPr>
        </p:nvSpPr>
        <p:spPr/>
        <p:txBody>
          <a:bodyPr/>
          <a:lstStyle/>
          <a:p>
            <a:fld id="{6CB161E2-40CC-4F54-850D-C3FBE6598B32}" type="slidenum">
              <a:rPr kumimoji="1" lang="ja-JP" altLang="en-US" smtClean="0"/>
              <a:t>‹#›</a:t>
            </a:fld>
            <a:endParaRPr kumimoji="1" lang="ja-JP" altLang="en-US"/>
          </a:p>
        </p:txBody>
      </p:sp>
    </p:spTree>
    <p:extLst>
      <p:ext uri="{BB962C8B-B14F-4D97-AF65-F5344CB8AC3E}">
        <p14:creationId xmlns:p14="http://schemas.microsoft.com/office/powerpoint/2010/main" val="2020500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DC7EDBC-488F-5E42-0DE6-8FBB74CE16BD}"/>
              </a:ext>
            </a:extLst>
          </p:cNvPr>
          <p:cNvSpPr>
            <a:spLocks noGrp="1"/>
          </p:cNvSpPr>
          <p:nvPr>
            <p:ph type="dt" sz="half" idx="10"/>
          </p:nvPr>
        </p:nvSpPr>
        <p:spPr/>
        <p:txBody>
          <a:bodyPr/>
          <a:lstStyle/>
          <a:p>
            <a:fld id="{6E06AAB4-6AE3-4CF3-A70F-1AFD2AEE5716}" type="datetimeFigureOut">
              <a:rPr kumimoji="1" lang="ja-JP" altLang="en-US" smtClean="0"/>
              <a:t>2023/11/8</a:t>
            </a:fld>
            <a:endParaRPr kumimoji="1" lang="ja-JP" altLang="en-US"/>
          </a:p>
        </p:txBody>
      </p:sp>
      <p:sp>
        <p:nvSpPr>
          <p:cNvPr id="3" name="フッター プレースホルダー 2">
            <a:extLst>
              <a:ext uri="{FF2B5EF4-FFF2-40B4-BE49-F238E27FC236}">
                <a16:creationId xmlns:a16="http://schemas.microsoft.com/office/drawing/2014/main" id="{800A53B4-04C3-163C-8479-0E0B8BC078E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3593553-6BAA-16C8-2927-A6803D9E8B97}"/>
              </a:ext>
            </a:extLst>
          </p:cNvPr>
          <p:cNvSpPr>
            <a:spLocks noGrp="1"/>
          </p:cNvSpPr>
          <p:nvPr>
            <p:ph type="sldNum" sz="quarter" idx="12"/>
          </p:nvPr>
        </p:nvSpPr>
        <p:spPr/>
        <p:txBody>
          <a:bodyPr/>
          <a:lstStyle/>
          <a:p>
            <a:fld id="{6CB161E2-40CC-4F54-850D-C3FBE6598B32}" type="slidenum">
              <a:rPr kumimoji="1" lang="ja-JP" altLang="en-US" smtClean="0"/>
              <a:t>‹#›</a:t>
            </a:fld>
            <a:endParaRPr kumimoji="1" lang="ja-JP" altLang="en-US"/>
          </a:p>
        </p:txBody>
      </p:sp>
    </p:spTree>
    <p:extLst>
      <p:ext uri="{BB962C8B-B14F-4D97-AF65-F5344CB8AC3E}">
        <p14:creationId xmlns:p14="http://schemas.microsoft.com/office/powerpoint/2010/main" val="984211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657138-A24C-0AE9-1160-D330E2241D0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B06C23E-DECD-B123-BECC-46D056E237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1DD5940-9049-8959-43B1-03893630B2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25E544C-0337-1201-0C35-AA6B5850B69E}"/>
              </a:ext>
            </a:extLst>
          </p:cNvPr>
          <p:cNvSpPr>
            <a:spLocks noGrp="1"/>
          </p:cNvSpPr>
          <p:nvPr>
            <p:ph type="dt" sz="half" idx="10"/>
          </p:nvPr>
        </p:nvSpPr>
        <p:spPr/>
        <p:txBody>
          <a:bodyPr/>
          <a:lstStyle/>
          <a:p>
            <a:fld id="{6E06AAB4-6AE3-4CF3-A70F-1AFD2AEE5716}" type="datetimeFigureOut">
              <a:rPr kumimoji="1" lang="ja-JP" altLang="en-US" smtClean="0"/>
              <a:t>2023/11/8</a:t>
            </a:fld>
            <a:endParaRPr kumimoji="1" lang="ja-JP" altLang="en-US"/>
          </a:p>
        </p:txBody>
      </p:sp>
      <p:sp>
        <p:nvSpPr>
          <p:cNvPr id="6" name="フッター プレースホルダー 5">
            <a:extLst>
              <a:ext uri="{FF2B5EF4-FFF2-40B4-BE49-F238E27FC236}">
                <a16:creationId xmlns:a16="http://schemas.microsoft.com/office/drawing/2014/main" id="{A61CCE51-D5DF-D15A-3278-4BD8EA27E99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AEE1D12-3523-B3DC-D766-DD8153A5B0AA}"/>
              </a:ext>
            </a:extLst>
          </p:cNvPr>
          <p:cNvSpPr>
            <a:spLocks noGrp="1"/>
          </p:cNvSpPr>
          <p:nvPr>
            <p:ph type="sldNum" sz="quarter" idx="12"/>
          </p:nvPr>
        </p:nvSpPr>
        <p:spPr/>
        <p:txBody>
          <a:bodyPr/>
          <a:lstStyle/>
          <a:p>
            <a:fld id="{6CB161E2-40CC-4F54-850D-C3FBE6598B32}" type="slidenum">
              <a:rPr kumimoji="1" lang="ja-JP" altLang="en-US" smtClean="0"/>
              <a:t>‹#›</a:t>
            </a:fld>
            <a:endParaRPr kumimoji="1" lang="ja-JP" altLang="en-US"/>
          </a:p>
        </p:txBody>
      </p:sp>
    </p:spTree>
    <p:extLst>
      <p:ext uri="{BB962C8B-B14F-4D97-AF65-F5344CB8AC3E}">
        <p14:creationId xmlns:p14="http://schemas.microsoft.com/office/powerpoint/2010/main" val="144806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8F0AB4-B3BD-4B0F-4852-3673FD016A8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65B1680-CB6A-E718-7A41-AA19079DC8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9698DB5-55CF-B3FA-8FCE-E07D89EDD5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3A33AB7-D7E0-A6C2-3C26-85AD265DB18F}"/>
              </a:ext>
            </a:extLst>
          </p:cNvPr>
          <p:cNvSpPr>
            <a:spLocks noGrp="1"/>
          </p:cNvSpPr>
          <p:nvPr>
            <p:ph type="dt" sz="half" idx="10"/>
          </p:nvPr>
        </p:nvSpPr>
        <p:spPr/>
        <p:txBody>
          <a:bodyPr/>
          <a:lstStyle/>
          <a:p>
            <a:fld id="{6E06AAB4-6AE3-4CF3-A70F-1AFD2AEE5716}" type="datetimeFigureOut">
              <a:rPr kumimoji="1" lang="ja-JP" altLang="en-US" smtClean="0"/>
              <a:t>2023/11/8</a:t>
            </a:fld>
            <a:endParaRPr kumimoji="1" lang="ja-JP" altLang="en-US"/>
          </a:p>
        </p:txBody>
      </p:sp>
      <p:sp>
        <p:nvSpPr>
          <p:cNvPr id="6" name="フッター プレースホルダー 5">
            <a:extLst>
              <a:ext uri="{FF2B5EF4-FFF2-40B4-BE49-F238E27FC236}">
                <a16:creationId xmlns:a16="http://schemas.microsoft.com/office/drawing/2014/main" id="{E70B168D-C4E6-72BC-61B1-5F31A78F39C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ACEBF29-8762-0347-3D5E-39A3E6357175}"/>
              </a:ext>
            </a:extLst>
          </p:cNvPr>
          <p:cNvSpPr>
            <a:spLocks noGrp="1"/>
          </p:cNvSpPr>
          <p:nvPr>
            <p:ph type="sldNum" sz="quarter" idx="12"/>
          </p:nvPr>
        </p:nvSpPr>
        <p:spPr/>
        <p:txBody>
          <a:bodyPr/>
          <a:lstStyle/>
          <a:p>
            <a:fld id="{6CB161E2-40CC-4F54-850D-C3FBE6598B32}" type="slidenum">
              <a:rPr kumimoji="1" lang="ja-JP" altLang="en-US" smtClean="0"/>
              <a:t>‹#›</a:t>
            </a:fld>
            <a:endParaRPr kumimoji="1" lang="ja-JP" altLang="en-US"/>
          </a:p>
        </p:txBody>
      </p:sp>
    </p:spTree>
    <p:extLst>
      <p:ext uri="{BB962C8B-B14F-4D97-AF65-F5344CB8AC3E}">
        <p14:creationId xmlns:p14="http://schemas.microsoft.com/office/powerpoint/2010/main" val="3344517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E5F6B96-116F-D2C0-D303-DE6D0358AA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65D8FCC-FC5D-6AE2-D909-11716209DC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15D78CF-AFF2-131E-7F30-7B072892BB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06AAB4-6AE3-4CF3-A70F-1AFD2AEE5716}" type="datetimeFigureOut">
              <a:rPr kumimoji="1" lang="ja-JP" altLang="en-US" smtClean="0"/>
              <a:t>2023/11/8</a:t>
            </a:fld>
            <a:endParaRPr kumimoji="1" lang="ja-JP" altLang="en-US"/>
          </a:p>
        </p:txBody>
      </p:sp>
      <p:sp>
        <p:nvSpPr>
          <p:cNvPr id="5" name="フッター プレースホルダー 4">
            <a:extLst>
              <a:ext uri="{FF2B5EF4-FFF2-40B4-BE49-F238E27FC236}">
                <a16:creationId xmlns:a16="http://schemas.microsoft.com/office/drawing/2014/main" id="{2F546875-EE6B-E6F4-070D-9F8E694423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208BE5F-C41C-4372-E7B9-6DD802E2C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B161E2-40CC-4F54-850D-C3FBE6598B32}" type="slidenum">
              <a:rPr kumimoji="1" lang="ja-JP" altLang="en-US" smtClean="0"/>
              <a:t>‹#›</a:t>
            </a:fld>
            <a:endParaRPr kumimoji="1" lang="ja-JP" altLang="en-US"/>
          </a:p>
        </p:txBody>
      </p:sp>
    </p:spTree>
    <p:extLst>
      <p:ext uri="{BB962C8B-B14F-4D97-AF65-F5344CB8AC3E}">
        <p14:creationId xmlns:p14="http://schemas.microsoft.com/office/powerpoint/2010/main" val="3157730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5C4C4E-6CB7-4BF4-98DA-1E4F795D88BD}" type="datetime1">
              <a:rPr kumimoji="1" lang="ja-JP" altLang="en-US" smtClean="0"/>
              <a:t>2023/11/8</a:t>
            </a:fld>
            <a:endParaRPr kumimoji="1" lang="ja-JP" altLang="en-US"/>
          </a:p>
        </p:txBody>
      </p:sp>
      <p:sp>
        <p:nvSpPr>
          <p:cNvPr id="5" name="フッター プレースホルダ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9950275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49ECA3-EA04-61C8-C2C0-30E31BDFF017}"/>
              </a:ext>
            </a:extLst>
          </p:cNvPr>
          <p:cNvSpPr>
            <a:spLocks noGrp="1"/>
          </p:cNvSpPr>
          <p:nvPr>
            <p:ph type="ctrTitle"/>
          </p:nvPr>
        </p:nvSpPr>
        <p:spPr>
          <a:xfrm>
            <a:off x="0" y="0"/>
            <a:ext cx="12192000" cy="3785938"/>
          </a:xfrm>
          <a:solidFill>
            <a:srgbClr val="002060"/>
          </a:solidFill>
        </p:spPr>
        <p:txBody>
          <a:bodyPr>
            <a:normAutofit fontScale="90000"/>
          </a:bodyPr>
          <a:lstStyle/>
          <a:p>
            <a:br>
              <a:rPr lang="en-US" altLang="ja-JP" sz="4400" dirty="0">
                <a:solidFill>
                  <a:schemeClr val="bg1"/>
                </a:solidFill>
                <a:latin typeface="Times New Roman" panose="02020603050405020304" pitchFamily="18" charset="0"/>
                <a:ea typeface="HGPｺﾞｼｯｸE" panose="020B0900000000000000" pitchFamily="50" charset="-128"/>
                <a:cs typeface="Times New Roman" panose="02020603050405020304" pitchFamily="18" charset="0"/>
              </a:rPr>
            </a:br>
            <a:br>
              <a:rPr lang="en-US" altLang="ja-JP" sz="4400" dirty="0">
                <a:solidFill>
                  <a:schemeClr val="bg1"/>
                </a:solidFill>
                <a:latin typeface="Times New Roman" panose="02020603050405020304" pitchFamily="18" charset="0"/>
                <a:ea typeface="HGPｺﾞｼｯｸE" panose="020B0900000000000000" pitchFamily="50" charset="-128"/>
                <a:cs typeface="Times New Roman" panose="02020603050405020304" pitchFamily="18" charset="0"/>
              </a:rPr>
            </a:br>
            <a:r>
              <a:rPr lang="ja-JP" altLang="en-US" sz="4400" dirty="0">
                <a:solidFill>
                  <a:schemeClr val="bg1"/>
                </a:solidFill>
                <a:latin typeface="Times New Roman" panose="02020603050405020304" pitchFamily="18" charset="0"/>
                <a:ea typeface="HGP創英角ｺﾞｼｯｸUB" panose="020B0A00000000000000" pitchFamily="50" charset="-128"/>
                <a:cs typeface="Times New Roman" panose="02020603050405020304" pitchFamily="18" charset="0"/>
              </a:rPr>
              <a:t>関東大震災</a:t>
            </a:r>
            <a:r>
              <a:rPr lang="en-US" altLang="ja-JP" sz="4900" b="1" dirty="0">
                <a:solidFill>
                  <a:schemeClr val="bg1"/>
                </a:solidFill>
                <a:latin typeface="Times New Roman" panose="02020603050405020304" pitchFamily="18" charset="0"/>
                <a:ea typeface="HGP創英角ｺﾞｼｯｸUB" panose="020B0A00000000000000" pitchFamily="50" charset="-128"/>
                <a:cs typeface="Times New Roman" panose="02020603050405020304" pitchFamily="18" charset="0"/>
              </a:rPr>
              <a:t>100</a:t>
            </a:r>
            <a:r>
              <a:rPr lang="ja-JP" altLang="en-US" sz="4400" dirty="0">
                <a:solidFill>
                  <a:schemeClr val="bg1"/>
                </a:solidFill>
                <a:latin typeface="Times New Roman" panose="02020603050405020304" pitchFamily="18" charset="0"/>
                <a:ea typeface="HGP創英角ｺﾞｼｯｸUB" panose="020B0A00000000000000" pitchFamily="50" charset="-128"/>
                <a:cs typeface="Times New Roman" panose="02020603050405020304" pitchFamily="18" charset="0"/>
              </a:rPr>
              <a:t>年　災害の歴史から何を学ぶか</a:t>
            </a:r>
            <a:br>
              <a:rPr lang="en-US" altLang="ja-JP" sz="4400" dirty="0">
                <a:solidFill>
                  <a:schemeClr val="bg1"/>
                </a:solidFill>
                <a:latin typeface="Times New Roman" panose="02020603050405020304" pitchFamily="18" charset="0"/>
                <a:ea typeface="HGP創英角ｺﾞｼｯｸUB" panose="020B0A00000000000000" pitchFamily="50" charset="-128"/>
                <a:cs typeface="Times New Roman" panose="02020603050405020304" pitchFamily="18" charset="0"/>
              </a:rPr>
            </a:br>
            <a:r>
              <a:rPr lang="ja-JP" altLang="en-US" sz="2000" dirty="0">
                <a:solidFill>
                  <a:schemeClr val="bg1"/>
                </a:solidFill>
                <a:latin typeface="Times New Roman" panose="02020603050405020304" pitchFamily="18" charset="0"/>
                <a:ea typeface="HGP創英角ｺﾞｼｯｸUB" panose="020B0A00000000000000" pitchFamily="50" charset="-128"/>
                <a:cs typeface="Times New Roman" panose="02020603050405020304" pitchFamily="18" charset="0"/>
              </a:rPr>
              <a:t>　　</a:t>
            </a:r>
            <a:br>
              <a:rPr lang="en-US" altLang="ja-JP" sz="4400" dirty="0">
                <a:solidFill>
                  <a:schemeClr val="bg1"/>
                </a:solidFill>
                <a:latin typeface="Times New Roman" panose="02020603050405020304" pitchFamily="18" charset="0"/>
                <a:ea typeface="HGP創英角ｺﾞｼｯｸUB" panose="020B0A00000000000000" pitchFamily="50" charset="-128"/>
                <a:cs typeface="Times New Roman" panose="02020603050405020304" pitchFamily="18" charset="0"/>
              </a:rPr>
            </a:br>
            <a:r>
              <a:rPr lang="ja-JP" altLang="en-US" sz="4400" dirty="0">
                <a:solidFill>
                  <a:schemeClr val="bg1"/>
                </a:solidFill>
                <a:latin typeface="Times New Roman" panose="02020603050405020304" pitchFamily="18" charset="0"/>
                <a:ea typeface="HGP創英角ｺﾞｼｯｸUB" panose="020B0A00000000000000" pitchFamily="50" charset="-128"/>
                <a:cs typeface="Times New Roman" panose="02020603050405020304" pitchFamily="18" charset="0"/>
              </a:rPr>
              <a:t>－人間の復興をめざして－</a:t>
            </a:r>
            <a:br>
              <a:rPr lang="ja-JP" altLang="en-US" sz="4400" dirty="0">
                <a:solidFill>
                  <a:schemeClr val="bg1"/>
                </a:solidFill>
                <a:latin typeface="Times New Roman" panose="02020603050405020304" pitchFamily="18" charset="0"/>
                <a:ea typeface="HGP創英角ｺﾞｼｯｸUB" panose="020B0A00000000000000" pitchFamily="50" charset="-128"/>
                <a:cs typeface="Times New Roman" panose="02020603050405020304" pitchFamily="18" charset="0"/>
              </a:rPr>
            </a:br>
            <a:br>
              <a:rPr kumimoji="1" lang="en-US" altLang="ja-JP" sz="4400" dirty="0">
                <a:solidFill>
                  <a:schemeClr val="bg1"/>
                </a:solidFill>
                <a:latin typeface="Times New Roman" panose="02020603050405020304" pitchFamily="18" charset="0"/>
                <a:ea typeface="HGP創英角ｺﾞｼｯｸUB" panose="020B0A00000000000000" pitchFamily="50" charset="-128"/>
                <a:cs typeface="Times New Roman" panose="02020603050405020304" pitchFamily="18" charset="0"/>
              </a:rPr>
            </a:br>
            <a:endParaRPr kumimoji="1" lang="ja-JP" altLang="en-US" sz="4400" dirty="0">
              <a:solidFill>
                <a:schemeClr val="accent1">
                  <a:lumMod val="50000"/>
                </a:schemeClr>
              </a:solidFill>
              <a:latin typeface="Times New Roman" panose="02020603050405020304" pitchFamily="18" charset="0"/>
              <a:ea typeface="HGP創英角ｺﾞｼｯｸUB" panose="020B0A00000000000000" pitchFamily="50" charset="-128"/>
              <a:cs typeface="Times New Roman" panose="02020603050405020304" pitchFamily="18" charset="0"/>
            </a:endParaRPr>
          </a:p>
        </p:txBody>
      </p:sp>
      <p:sp>
        <p:nvSpPr>
          <p:cNvPr id="3" name="字幕 2">
            <a:extLst>
              <a:ext uri="{FF2B5EF4-FFF2-40B4-BE49-F238E27FC236}">
                <a16:creationId xmlns:a16="http://schemas.microsoft.com/office/drawing/2014/main" id="{B683504C-8364-BE34-5DC4-7B6AF945FE95}"/>
              </a:ext>
            </a:extLst>
          </p:cNvPr>
          <p:cNvSpPr>
            <a:spLocks noGrp="1"/>
          </p:cNvSpPr>
          <p:nvPr>
            <p:ph type="subTitle" idx="1"/>
          </p:nvPr>
        </p:nvSpPr>
        <p:spPr>
          <a:xfrm>
            <a:off x="1203158" y="4235115"/>
            <a:ext cx="9849853" cy="2358189"/>
          </a:xfrm>
        </p:spPr>
        <p:txBody>
          <a:bodyPr/>
          <a:lstStyle/>
          <a:p>
            <a:r>
              <a:rPr kumimoji="1" lang="ja-JP" altLang="en-US" dirty="0">
                <a:solidFill>
                  <a:schemeClr val="accent1">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全国災対連</a:t>
            </a:r>
            <a:endParaRPr kumimoji="1" lang="en-US" altLang="ja-JP" dirty="0">
              <a:solidFill>
                <a:schemeClr val="accent1">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endParaRPr>
          </a:p>
          <a:p>
            <a:r>
              <a:rPr kumimoji="1" lang="en-US" altLang="ja-JP" b="1" dirty="0">
                <a:solidFill>
                  <a:schemeClr val="accent1">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2023</a:t>
            </a:r>
            <a:r>
              <a:rPr kumimoji="1" lang="ja-JP" altLang="en-US" b="1" dirty="0">
                <a:solidFill>
                  <a:schemeClr val="accent1">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年</a:t>
            </a:r>
            <a:r>
              <a:rPr lang="en-US" altLang="ja-JP" b="1" dirty="0">
                <a:solidFill>
                  <a:schemeClr val="accent1">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11</a:t>
            </a:r>
            <a:r>
              <a:rPr kumimoji="1" lang="ja-JP" altLang="en-US" dirty="0">
                <a:solidFill>
                  <a:schemeClr val="accent1">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月</a:t>
            </a:r>
            <a:r>
              <a:rPr kumimoji="1" lang="en-US" altLang="ja-JP" b="1" dirty="0">
                <a:solidFill>
                  <a:schemeClr val="accent1">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12</a:t>
            </a:r>
            <a:r>
              <a:rPr lang="ja-JP" altLang="en-US" b="1" dirty="0">
                <a:solidFill>
                  <a:schemeClr val="accent1">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日</a:t>
            </a:r>
            <a:endParaRPr kumimoji="1" lang="en-US" altLang="ja-JP" dirty="0">
              <a:solidFill>
                <a:schemeClr val="accent1">
                  <a:lumMod val="50000"/>
                </a:schemeClr>
              </a:solidFill>
              <a:latin typeface="HGｺﾞｼｯｸE" panose="020B0909000000000000" pitchFamily="49" charset="-128"/>
              <a:ea typeface="HGｺﾞｼｯｸE" panose="020B0909000000000000" pitchFamily="49" charset="-128"/>
              <a:cs typeface="Times New Roman" panose="02020603050405020304" pitchFamily="18" charset="0"/>
            </a:endParaRPr>
          </a:p>
          <a:p>
            <a:endParaRPr lang="en-US" altLang="ja-JP" sz="2000" dirty="0">
              <a:solidFill>
                <a:schemeClr val="accent1">
                  <a:lumMod val="50000"/>
                </a:schemeClr>
              </a:solidFill>
              <a:latin typeface="HGｺﾞｼｯｸE" panose="020B0909000000000000" pitchFamily="49" charset="-128"/>
              <a:ea typeface="HGｺﾞｼｯｸE" panose="020B0909000000000000" pitchFamily="49" charset="-128"/>
              <a:cs typeface="Times New Roman" panose="02020603050405020304" pitchFamily="18" charset="0"/>
            </a:endParaRPr>
          </a:p>
          <a:p>
            <a:r>
              <a:rPr kumimoji="1" lang="ja-JP" altLang="en-US" dirty="0">
                <a:solidFill>
                  <a:schemeClr val="accent1">
                    <a:lumMod val="50000"/>
                  </a:schemeClr>
                </a:solidFill>
                <a:latin typeface="HGPｺﾞｼｯｸE" panose="020B0900000000000000" pitchFamily="50" charset="-128"/>
                <a:ea typeface="HGPｺﾞｼｯｸE" panose="020B0900000000000000" pitchFamily="50" charset="-128"/>
                <a:cs typeface="Times New Roman" panose="02020603050405020304" pitchFamily="18" charset="0"/>
              </a:rPr>
              <a:t>鈴木浩（福島大学名誉教授）</a:t>
            </a:r>
          </a:p>
        </p:txBody>
      </p:sp>
    </p:spTree>
    <p:extLst>
      <p:ext uri="{BB962C8B-B14F-4D97-AF65-F5344CB8AC3E}">
        <p14:creationId xmlns:p14="http://schemas.microsoft.com/office/powerpoint/2010/main" val="1293322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63C0B78-FDD2-CA8C-562F-18E621324A81}"/>
              </a:ext>
            </a:extLst>
          </p:cNvPr>
          <p:cNvPicPr>
            <a:picLocks noChangeAspect="1"/>
          </p:cNvPicPr>
          <p:nvPr/>
        </p:nvPicPr>
        <p:blipFill>
          <a:blip r:embed="rId3"/>
          <a:stretch>
            <a:fillRect/>
          </a:stretch>
        </p:blipFill>
        <p:spPr>
          <a:xfrm>
            <a:off x="6823095" y="-1"/>
            <a:ext cx="4535129" cy="6680579"/>
          </a:xfrm>
          <a:prstGeom prst="rect">
            <a:avLst/>
          </a:prstGeom>
        </p:spPr>
      </p:pic>
      <p:sp>
        <p:nvSpPr>
          <p:cNvPr id="5" name="テキスト ボックス 4">
            <a:extLst>
              <a:ext uri="{FF2B5EF4-FFF2-40B4-BE49-F238E27FC236}">
                <a16:creationId xmlns:a16="http://schemas.microsoft.com/office/drawing/2014/main" id="{2DDEFABF-3351-E946-8073-E4359EF5B5F4}"/>
              </a:ext>
            </a:extLst>
          </p:cNvPr>
          <p:cNvSpPr txBox="1"/>
          <p:nvPr/>
        </p:nvSpPr>
        <p:spPr>
          <a:xfrm>
            <a:off x="0" y="0"/>
            <a:ext cx="6689904" cy="1323439"/>
          </a:xfrm>
          <a:prstGeom prst="rect">
            <a:avLst/>
          </a:prstGeom>
          <a:solidFill>
            <a:schemeClr val="accent1">
              <a:lumMod val="50000"/>
            </a:schemeClr>
          </a:solidFill>
        </p:spPr>
        <p:txBody>
          <a:bodyPr wrap="square" rtlCol="0">
            <a:spAutoFit/>
          </a:bodyPr>
          <a:lstStyle/>
          <a:p>
            <a:r>
              <a:rPr kumimoji="1" lang="ja-JP" altLang="en-US" sz="2800" dirty="0">
                <a:latin typeface="HGPｺﾞｼｯｸE" panose="020B0900000000000000" pitchFamily="50" charset="-128"/>
                <a:ea typeface="HGPｺﾞｼｯｸE" panose="020B0900000000000000" pitchFamily="50" charset="-128"/>
              </a:rPr>
              <a:t>　</a:t>
            </a:r>
            <a:r>
              <a:rPr kumimoji="1" lang="ja-JP" altLang="en-US" sz="2800" dirty="0">
                <a:solidFill>
                  <a:schemeClr val="bg1"/>
                </a:solidFill>
                <a:latin typeface="HGPｺﾞｼｯｸE" panose="020B0900000000000000" pitchFamily="50" charset="-128"/>
                <a:ea typeface="HGPｺﾞｼｯｸE" panose="020B0900000000000000" pitchFamily="50" charset="-128"/>
              </a:rPr>
              <a:t>原発災害からの復興</a:t>
            </a:r>
            <a:r>
              <a:rPr lang="ja-JP" altLang="en-US" sz="2800" dirty="0">
                <a:solidFill>
                  <a:schemeClr val="bg1"/>
                </a:solidFill>
                <a:latin typeface="HGPｺﾞｼｯｸE" panose="020B0900000000000000" pitchFamily="50" charset="-128"/>
                <a:ea typeface="HGPｺﾞｼｯｸE" panose="020B0900000000000000" pitchFamily="50" charset="-128"/>
              </a:rPr>
              <a:t> </a:t>
            </a:r>
            <a:r>
              <a:rPr kumimoji="1" lang="en-US" altLang="ja-JP" sz="2800" dirty="0">
                <a:solidFill>
                  <a:schemeClr val="bg1"/>
                </a:solidFill>
                <a:latin typeface="HGPｺﾞｼｯｸE" panose="020B0900000000000000" pitchFamily="50" charset="-128"/>
                <a:ea typeface="HGPｺﾞｼｯｸE" panose="020B0900000000000000" pitchFamily="50" charset="-128"/>
              </a:rPr>
              <a:t>-</a:t>
            </a:r>
            <a:r>
              <a:rPr kumimoji="1" lang="en-US" altLang="ja-JP" sz="2800" dirty="0">
                <a:solidFill>
                  <a:schemeClr val="bg1"/>
                </a:solidFill>
                <a:latin typeface="Times New Roman" panose="02020603050405020304" pitchFamily="18" charset="0"/>
                <a:ea typeface="HGPｺﾞｼｯｸE" panose="020B0900000000000000" pitchFamily="50" charset="-128"/>
                <a:cs typeface="Times New Roman" panose="02020603050405020304" pitchFamily="18" charset="0"/>
              </a:rPr>
              <a:t>4</a:t>
            </a:r>
          </a:p>
          <a:p>
            <a:endParaRPr lang="en-US" altLang="ja-JP" sz="2800" dirty="0">
              <a:solidFill>
                <a:schemeClr val="bg1"/>
              </a:solidFill>
              <a:latin typeface="HGPｺﾞｼｯｸE" panose="020B0900000000000000" pitchFamily="50" charset="-128"/>
              <a:ea typeface="HGPｺﾞｼｯｸE" panose="020B0900000000000000" pitchFamily="50" charset="-128"/>
            </a:endParaRPr>
          </a:p>
          <a:p>
            <a:r>
              <a:rPr kumimoji="1" lang="ja-JP" altLang="en-US" sz="2400" dirty="0">
                <a:solidFill>
                  <a:schemeClr val="bg1"/>
                </a:solidFill>
                <a:latin typeface="HGPｺﾞｼｯｸE" panose="020B0900000000000000" pitchFamily="50" charset="-128"/>
                <a:ea typeface="HGPｺﾞｼｯｸE" panose="020B0900000000000000" pitchFamily="50" charset="-128"/>
              </a:rPr>
              <a:t>　 県民版 原発災害からの復興ビジョン</a:t>
            </a:r>
            <a:r>
              <a:rPr lang="ja-JP" altLang="en-US" sz="2400" dirty="0">
                <a:solidFill>
                  <a:schemeClr val="bg1"/>
                </a:solidFill>
                <a:latin typeface="HGPｺﾞｼｯｸE" panose="020B0900000000000000" pitchFamily="50" charset="-128"/>
                <a:ea typeface="HGPｺﾞｼｯｸE" panose="020B0900000000000000" pitchFamily="50" charset="-128"/>
              </a:rPr>
              <a:t>の作成</a:t>
            </a:r>
            <a:endParaRPr kumimoji="1" lang="ja-JP" altLang="en-US" sz="2400" dirty="0">
              <a:solidFill>
                <a:schemeClr val="bg1"/>
              </a:solidFill>
              <a:latin typeface="HGPｺﾞｼｯｸE" panose="020B0900000000000000" pitchFamily="50" charset="-128"/>
              <a:ea typeface="HGPｺﾞｼｯｸE" panose="020B0900000000000000" pitchFamily="50" charset="-128"/>
            </a:endParaRPr>
          </a:p>
        </p:txBody>
      </p:sp>
      <p:sp>
        <p:nvSpPr>
          <p:cNvPr id="7" name="吹き出し: 円形 6">
            <a:extLst>
              <a:ext uri="{FF2B5EF4-FFF2-40B4-BE49-F238E27FC236}">
                <a16:creationId xmlns:a16="http://schemas.microsoft.com/office/drawing/2014/main" id="{69594D6E-99C4-E03F-4F47-7D24B0B9A91E}"/>
              </a:ext>
            </a:extLst>
          </p:cNvPr>
          <p:cNvSpPr/>
          <p:nvPr/>
        </p:nvSpPr>
        <p:spPr>
          <a:xfrm>
            <a:off x="11289198" y="750627"/>
            <a:ext cx="628925" cy="639200"/>
          </a:xfrm>
          <a:prstGeom prst="wedgeEllipseCallout">
            <a:avLst>
              <a:gd name="adj1" fmla="val -59806"/>
              <a:gd name="adj2" fmla="val 3606"/>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CFE7BB5E-1542-7414-638A-E0EB1C719C68}"/>
              </a:ext>
            </a:extLst>
          </p:cNvPr>
          <p:cNvSpPr txBox="1"/>
          <p:nvPr/>
        </p:nvSpPr>
        <p:spPr>
          <a:xfrm>
            <a:off x="11274499" y="692693"/>
            <a:ext cx="615412" cy="646331"/>
          </a:xfrm>
          <a:prstGeom prst="rect">
            <a:avLst/>
          </a:prstGeom>
          <a:noFill/>
        </p:spPr>
        <p:txBody>
          <a:bodyPr wrap="square" rtlCol="0">
            <a:spAutoFit/>
          </a:bodyPr>
          <a:lstStyle/>
          <a:p>
            <a:r>
              <a:rPr kumimoji="1" lang="en-US" altLang="ja-JP" dirty="0"/>
              <a:t>  </a:t>
            </a:r>
            <a:r>
              <a:rPr kumimoji="1" lang="en-US" altLang="ja-JP" sz="3600" b="1" dirty="0">
                <a:solidFill>
                  <a:schemeClr val="bg1"/>
                </a:solidFill>
                <a:latin typeface="Times New Roman" panose="02020603050405020304" pitchFamily="18" charset="0"/>
                <a:cs typeface="Times New Roman" panose="02020603050405020304" pitchFamily="18" charset="0"/>
              </a:rPr>
              <a:t>1</a:t>
            </a:r>
          </a:p>
        </p:txBody>
      </p:sp>
      <p:sp>
        <p:nvSpPr>
          <p:cNvPr id="9" name="吹き出し: 円形 8">
            <a:extLst>
              <a:ext uri="{FF2B5EF4-FFF2-40B4-BE49-F238E27FC236}">
                <a16:creationId xmlns:a16="http://schemas.microsoft.com/office/drawing/2014/main" id="{70B46CC2-1529-3086-F3FF-8AEE6321BE89}"/>
              </a:ext>
            </a:extLst>
          </p:cNvPr>
          <p:cNvSpPr/>
          <p:nvPr/>
        </p:nvSpPr>
        <p:spPr>
          <a:xfrm>
            <a:off x="11358224" y="1650143"/>
            <a:ext cx="559900" cy="512044"/>
          </a:xfrm>
          <a:prstGeom prst="wedgeEllipseCallout">
            <a:avLst>
              <a:gd name="adj1" fmla="val -69871"/>
              <a:gd name="adj2" fmla="val -36932"/>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22B87107-391A-2270-9867-22277C2C6945}"/>
              </a:ext>
            </a:extLst>
          </p:cNvPr>
          <p:cNvSpPr txBox="1"/>
          <p:nvPr/>
        </p:nvSpPr>
        <p:spPr>
          <a:xfrm>
            <a:off x="11433052" y="1509428"/>
            <a:ext cx="302862" cy="707886"/>
          </a:xfrm>
          <a:prstGeom prst="rect">
            <a:avLst/>
          </a:prstGeom>
          <a:noFill/>
        </p:spPr>
        <p:txBody>
          <a:bodyPr wrap="square" rtlCol="0">
            <a:spAutoFit/>
          </a:bodyPr>
          <a:lstStyle/>
          <a:p>
            <a:r>
              <a:rPr kumimoji="1" lang="en-US" altLang="ja-JP" sz="4000" b="1" dirty="0">
                <a:solidFill>
                  <a:schemeClr val="bg1"/>
                </a:solidFill>
                <a:latin typeface="Times New Roman" panose="02020603050405020304" pitchFamily="18" charset="0"/>
                <a:cs typeface="Times New Roman" panose="02020603050405020304" pitchFamily="18" charset="0"/>
              </a:rPr>
              <a:t>2</a:t>
            </a:r>
          </a:p>
        </p:txBody>
      </p:sp>
      <p:sp>
        <p:nvSpPr>
          <p:cNvPr id="11" name="吹き出し: 円形 10">
            <a:extLst>
              <a:ext uri="{FF2B5EF4-FFF2-40B4-BE49-F238E27FC236}">
                <a16:creationId xmlns:a16="http://schemas.microsoft.com/office/drawing/2014/main" id="{1756E946-CFAD-61A3-394B-A3FB5B3F96BA}"/>
              </a:ext>
            </a:extLst>
          </p:cNvPr>
          <p:cNvSpPr/>
          <p:nvPr/>
        </p:nvSpPr>
        <p:spPr>
          <a:xfrm>
            <a:off x="11282770" y="4056614"/>
            <a:ext cx="635354" cy="646330"/>
          </a:xfrm>
          <a:prstGeom prst="wedgeEllipseCallout">
            <a:avLst>
              <a:gd name="adj1" fmla="val -64701"/>
              <a:gd name="adj2" fmla="val 3863"/>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438BB86F-0568-8CFA-E5A4-38422679738A}"/>
              </a:ext>
            </a:extLst>
          </p:cNvPr>
          <p:cNvSpPr txBox="1"/>
          <p:nvPr/>
        </p:nvSpPr>
        <p:spPr>
          <a:xfrm>
            <a:off x="11300965" y="4056614"/>
            <a:ext cx="559900" cy="646331"/>
          </a:xfrm>
          <a:prstGeom prst="rect">
            <a:avLst/>
          </a:prstGeom>
          <a:noFill/>
          <a:ln>
            <a:noFill/>
          </a:ln>
        </p:spPr>
        <p:txBody>
          <a:bodyPr wrap="square" rtlCol="0">
            <a:spAutoFit/>
          </a:bodyPr>
          <a:lstStyle/>
          <a:p>
            <a:r>
              <a:rPr kumimoji="1" lang="en-US" altLang="ja-JP" sz="2400" dirty="0">
                <a:solidFill>
                  <a:srgbClr val="C00000"/>
                </a:solidFill>
                <a:latin typeface="Times New Roman" panose="02020603050405020304" pitchFamily="18" charset="0"/>
                <a:cs typeface="Times New Roman" panose="02020603050405020304" pitchFamily="18" charset="0"/>
              </a:rPr>
              <a:t> </a:t>
            </a:r>
            <a:r>
              <a:rPr kumimoji="1" lang="en-US" altLang="ja-JP" sz="3600" b="1" dirty="0">
                <a:solidFill>
                  <a:schemeClr val="bg1"/>
                </a:solidFill>
                <a:latin typeface="Times New Roman" panose="02020603050405020304" pitchFamily="18" charset="0"/>
                <a:cs typeface="Times New Roman" panose="02020603050405020304" pitchFamily="18" charset="0"/>
              </a:rPr>
              <a:t>3</a:t>
            </a:r>
            <a:endParaRPr kumimoji="1" lang="ja-JP" altLang="en-US" sz="3600" b="1" dirty="0">
              <a:solidFill>
                <a:schemeClr val="bg1"/>
              </a:solidFill>
              <a:latin typeface="Times New Roman" panose="02020603050405020304" pitchFamily="18" charset="0"/>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B268997B-3A13-7E0D-83BD-DD473EBD1DB6}"/>
              </a:ext>
            </a:extLst>
          </p:cNvPr>
          <p:cNvSpPr txBox="1"/>
          <p:nvPr/>
        </p:nvSpPr>
        <p:spPr>
          <a:xfrm>
            <a:off x="273876" y="1650143"/>
            <a:ext cx="6171529" cy="4708981"/>
          </a:xfrm>
          <a:prstGeom prst="rect">
            <a:avLst/>
          </a:prstGeom>
          <a:noFill/>
          <a:ln>
            <a:solidFill>
              <a:schemeClr val="bg1">
                <a:lumMod val="50000"/>
              </a:schemeClr>
            </a:solidFill>
          </a:ln>
        </p:spPr>
        <p:txBody>
          <a:bodyPr wrap="square" rtlCol="0">
            <a:spAutoFit/>
          </a:bodyPr>
          <a:lstStyle/>
          <a:p>
            <a:endParaRPr kumimoji="1" lang="en-US" altLang="ja-JP" dirty="0"/>
          </a:p>
          <a:p>
            <a:r>
              <a:rPr lang="ja-JP" altLang="en-US" sz="2400" dirty="0">
                <a:solidFill>
                  <a:schemeClr val="tx2">
                    <a:lumMod val="75000"/>
                  </a:schemeClr>
                </a:solidFill>
                <a:latin typeface="HGPｺﾞｼｯｸE" panose="020B0900000000000000" pitchFamily="50" charset="-128"/>
                <a:ea typeface="HGPｺﾞｼｯｸE" panose="020B0900000000000000" pitchFamily="50" charset="-128"/>
              </a:rPr>
              <a:t>　だれ一人　取り残されることがないために</a:t>
            </a:r>
            <a:endParaRPr lang="en-US" altLang="ja-JP" sz="2400" dirty="0">
              <a:solidFill>
                <a:schemeClr val="tx2">
                  <a:lumMod val="75000"/>
                </a:schemeClr>
              </a:solidFill>
              <a:latin typeface="HGPｺﾞｼｯｸE" panose="020B0900000000000000" pitchFamily="50" charset="-128"/>
              <a:ea typeface="HGPｺﾞｼｯｸE" panose="020B0900000000000000" pitchFamily="50" charset="-128"/>
            </a:endParaRPr>
          </a:p>
          <a:p>
            <a:endParaRPr lang="en-US" altLang="ja-JP" sz="2400" dirty="0">
              <a:solidFill>
                <a:schemeClr val="tx2">
                  <a:lumMod val="75000"/>
                </a:schemeClr>
              </a:solidFill>
              <a:latin typeface="HGPｺﾞｼｯｸE" panose="020B0900000000000000" pitchFamily="50" charset="-128"/>
              <a:ea typeface="HGPｺﾞｼｯｸE" panose="020B0900000000000000" pitchFamily="50" charset="-128"/>
            </a:endParaRPr>
          </a:p>
          <a:p>
            <a:r>
              <a:rPr lang="ja-JP" altLang="en-US" sz="2400" dirty="0">
                <a:solidFill>
                  <a:schemeClr val="tx2">
                    <a:lumMod val="75000"/>
                  </a:schemeClr>
                </a:solidFill>
                <a:latin typeface="HGPｺﾞｼｯｸE" panose="020B0900000000000000" pitchFamily="50" charset="-128"/>
                <a:ea typeface="HGPｺﾞｼｯｸE" panose="020B0900000000000000" pitchFamily="50" charset="-128"/>
              </a:rPr>
              <a:t>　～「県民版 原発災害からの復興ビジョン」～</a:t>
            </a:r>
            <a:endParaRPr lang="en-US" altLang="ja-JP" sz="2400" dirty="0">
              <a:solidFill>
                <a:schemeClr val="tx2">
                  <a:lumMod val="75000"/>
                </a:schemeClr>
              </a:solidFill>
              <a:latin typeface="HGPｺﾞｼｯｸE" panose="020B0900000000000000" pitchFamily="50" charset="-128"/>
              <a:ea typeface="HGPｺﾞｼｯｸE" panose="020B0900000000000000" pitchFamily="50" charset="-128"/>
            </a:endParaRPr>
          </a:p>
          <a:p>
            <a:endParaRPr lang="en-US" altLang="ja-JP" sz="2400" dirty="0">
              <a:solidFill>
                <a:schemeClr val="tx2">
                  <a:lumMod val="75000"/>
                </a:schemeClr>
              </a:solidFill>
              <a:latin typeface="HGPｺﾞｼｯｸE" panose="020B0900000000000000" pitchFamily="50" charset="-128"/>
              <a:ea typeface="HGPｺﾞｼｯｸE" panose="020B0900000000000000" pitchFamily="50" charset="-128"/>
            </a:endParaRPr>
          </a:p>
          <a:p>
            <a:endParaRPr lang="en-US" altLang="ja-JP" sz="2400" dirty="0">
              <a:solidFill>
                <a:schemeClr val="tx2">
                  <a:lumMod val="75000"/>
                </a:schemeClr>
              </a:solidFill>
              <a:latin typeface="HGPｺﾞｼｯｸE" panose="020B0900000000000000" pitchFamily="50" charset="-128"/>
              <a:ea typeface="HGPｺﾞｼｯｸE" panose="020B0900000000000000" pitchFamily="50" charset="-128"/>
            </a:endParaRPr>
          </a:p>
          <a:p>
            <a:endParaRPr lang="en-US" altLang="ja-JP" sz="2400" dirty="0">
              <a:solidFill>
                <a:schemeClr val="tx2">
                  <a:lumMod val="75000"/>
                </a:schemeClr>
              </a:solidFill>
              <a:latin typeface="HGPｺﾞｼｯｸE" panose="020B0900000000000000" pitchFamily="50" charset="-128"/>
              <a:ea typeface="HGPｺﾞｼｯｸE" panose="020B0900000000000000" pitchFamily="50" charset="-128"/>
            </a:endParaRPr>
          </a:p>
          <a:p>
            <a:endParaRPr lang="en-US" altLang="ja-JP" sz="2400" dirty="0">
              <a:solidFill>
                <a:schemeClr val="tx2">
                  <a:lumMod val="75000"/>
                </a:schemeClr>
              </a:solidFill>
              <a:latin typeface="HGPｺﾞｼｯｸE" panose="020B0900000000000000" pitchFamily="50" charset="-128"/>
              <a:ea typeface="HGPｺﾞｼｯｸE" panose="020B0900000000000000" pitchFamily="50" charset="-128"/>
            </a:endParaRPr>
          </a:p>
          <a:p>
            <a:endParaRPr lang="en-US" altLang="ja-JP" sz="2400" dirty="0">
              <a:solidFill>
                <a:schemeClr val="tx2">
                  <a:lumMod val="75000"/>
                </a:schemeClr>
              </a:solidFill>
              <a:latin typeface="HGPｺﾞｼｯｸE" panose="020B0900000000000000" pitchFamily="50" charset="-128"/>
              <a:ea typeface="HGPｺﾞｼｯｸE" panose="020B0900000000000000" pitchFamily="50" charset="-128"/>
            </a:endParaRPr>
          </a:p>
          <a:p>
            <a:r>
              <a:rPr lang="ja-JP" altLang="en-US" sz="2400" dirty="0">
                <a:solidFill>
                  <a:schemeClr val="tx2">
                    <a:lumMod val="75000"/>
                  </a:schemeClr>
                </a:solidFill>
                <a:latin typeface="HGPｺﾞｼｯｸE" panose="020B0900000000000000" pitchFamily="50" charset="-128"/>
                <a:ea typeface="HGPｺﾞｼｯｸE" panose="020B0900000000000000" pitchFamily="50" charset="-128"/>
              </a:rPr>
              <a:t>　　　</a:t>
            </a:r>
            <a:r>
              <a:rPr lang="ja-JP" altLang="en-US" sz="2400" b="1" dirty="0">
                <a:solidFill>
                  <a:schemeClr val="tx2">
                    <a:lumMod val="75000"/>
                  </a:schemeClr>
                </a:solidFill>
                <a:latin typeface="HGPｺﾞｼｯｸE" panose="020B0900000000000000" pitchFamily="50" charset="-128"/>
                <a:ea typeface="HGPｺﾞｼｯｸE" panose="020B0900000000000000" pitchFamily="50" charset="-128"/>
              </a:rPr>
              <a:t>　　　　　　　　</a:t>
            </a:r>
            <a:r>
              <a:rPr lang="en-US" altLang="ja-JP" sz="2400" b="1" dirty="0">
                <a:solidFill>
                  <a:schemeClr val="tx2">
                    <a:lumMod val="75000"/>
                  </a:schemeClr>
                </a:solidFill>
                <a:latin typeface="Times New Roman" panose="02020603050405020304" pitchFamily="18" charset="0"/>
                <a:ea typeface="HGPｺﾞｼｯｸE" panose="020B0900000000000000" pitchFamily="50" charset="-128"/>
                <a:cs typeface="Times New Roman" panose="02020603050405020304" pitchFamily="18" charset="0"/>
              </a:rPr>
              <a:t>2022</a:t>
            </a:r>
            <a:r>
              <a:rPr lang="ja-JP" altLang="en-US" sz="2400" dirty="0">
                <a:solidFill>
                  <a:schemeClr val="tx2">
                    <a:lumMod val="75000"/>
                  </a:schemeClr>
                </a:solidFill>
                <a:latin typeface="Times New Roman" panose="02020603050405020304" pitchFamily="18" charset="0"/>
                <a:ea typeface="HGPｺﾞｼｯｸE" panose="020B0900000000000000" pitchFamily="50" charset="-128"/>
                <a:cs typeface="Times New Roman" panose="02020603050405020304" pitchFamily="18" charset="0"/>
              </a:rPr>
              <a:t>年</a:t>
            </a:r>
            <a:r>
              <a:rPr lang="en-US" altLang="ja-JP" sz="2400" b="1" dirty="0">
                <a:solidFill>
                  <a:schemeClr val="tx2">
                    <a:lumMod val="75000"/>
                  </a:schemeClr>
                </a:solidFill>
                <a:latin typeface="Times New Roman" panose="02020603050405020304" pitchFamily="18" charset="0"/>
                <a:ea typeface="HGPｺﾞｼｯｸE" panose="020B0900000000000000" pitchFamily="50" charset="-128"/>
                <a:cs typeface="Times New Roman" panose="02020603050405020304" pitchFamily="18" charset="0"/>
              </a:rPr>
              <a:t>9</a:t>
            </a:r>
            <a:r>
              <a:rPr lang="ja-JP" altLang="en-US" sz="2400" dirty="0">
                <a:solidFill>
                  <a:schemeClr val="tx2">
                    <a:lumMod val="75000"/>
                  </a:schemeClr>
                </a:solidFill>
                <a:latin typeface="Times New Roman" panose="02020603050405020304" pitchFamily="18" charset="0"/>
                <a:ea typeface="HGPｺﾞｼｯｸE" panose="020B0900000000000000" pitchFamily="50" charset="-128"/>
                <a:cs typeface="Times New Roman" panose="02020603050405020304" pitchFamily="18" charset="0"/>
              </a:rPr>
              <a:t>月</a:t>
            </a:r>
            <a:endParaRPr lang="en-US" altLang="ja-JP" sz="2400" dirty="0">
              <a:solidFill>
                <a:schemeClr val="tx2">
                  <a:lumMod val="75000"/>
                </a:schemeClr>
              </a:solidFill>
              <a:latin typeface="Times New Roman" panose="02020603050405020304" pitchFamily="18" charset="0"/>
              <a:ea typeface="HGPｺﾞｼｯｸE" panose="020B0900000000000000" pitchFamily="50" charset="-128"/>
              <a:cs typeface="Times New Roman" panose="02020603050405020304" pitchFamily="18" charset="0"/>
            </a:endParaRPr>
          </a:p>
          <a:p>
            <a:endParaRPr lang="en-US" altLang="ja-JP" sz="2400" dirty="0">
              <a:solidFill>
                <a:schemeClr val="tx2">
                  <a:lumMod val="75000"/>
                </a:schemeClr>
              </a:solidFill>
              <a:latin typeface="Times New Roman" panose="02020603050405020304" pitchFamily="18" charset="0"/>
              <a:ea typeface="HGPｺﾞｼｯｸE" panose="020B0900000000000000" pitchFamily="50" charset="-128"/>
              <a:cs typeface="Times New Roman" panose="02020603050405020304" pitchFamily="18" charset="0"/>
            </a:endParaRPr>
          </a:p>
          <a:p>
            <a:r>
              <a:rPr lang="ja-JP" altLang="en-US" sz="2400" dirty="0">
                <a:solidFill>
                  <a:schemeClr val="tx2">
                    <a:lumMod val="75000"/>
                  </a:schemeClr>
                </a:solidFill>
                <a:latin typeface="Times New Roman" panose="02020603050405020304" pitchFamily="18" charset="0"/>
                <a:ea typeface="HGPｺﾞｼｯｸE" panose="020B0900000000000000" pitchFamily="50" charset="-128"/>
                <a:cs typeface="Times New Roman" panose="02020603050405020304" pitchFamily="18" charset="0"/>
              </a:rPr>
              <a:t>　　　　県民版 復興ビジョン 起草委員会</a:t>
            </a:r>
            <a:endParaRPr lang="en-US" altLang="ja-JP" sz="2400" dirty="0">
              <a:solidFill>
                <a:schemeClr val="tx2">
                  <a:lumMod val="75000"/>
                </a:schemeClr>
              </a:solidFill>
              <a:latin typeface="Times New Roman" panose="02020603050405020304" pitchFamily="18" charset="0"/>
              <a:ea typeface="HGPｺﾞｼｯｸE" panose="020B0900000000000000" pitchFamily="50" charset="-128"/>
              <a:cs typeface="Times New Roman" panose="02020603050405020304" pitchFamily="18" charset="0"/>
            </a:endParaRPr>
          </a:p>
          <a:p>
            <a:endParaRPr kumimoji="1" lang="en-US" altLang="ja-JP" dirty="0"/>
          </a:p>
        </p:txBody>
      </p:sp>
    </p:spTree>
    <p:extLst>
      <p:ext uri="{BB962C8B-B14F-4D97-AF65-F5344CB8AC3E}">
        <p14:creationId xmlns:p14="http://schemas.microsoft.com/office/powerpoint/2010/main" val="3605426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4"/>
          <p:cNvSpPr>
            <a:spLocks noChangeArrowheads="1"/>
          </p:cNvSpPr>
          <p:nvPr/>
        </p:nvSpPr>
        <p:spPr bwMode="auto">
          <a:xfrm>
            <a:off x="152400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a:ln>
                  <a:noFill/>
                </a:ln>
                <a:solidFill>
                  <a:srgbClr val="FFFFFF"/>
                </a:solidFill>
                <a:effectLst/>
                <a:uLnTx/>
                <a:uFillTx/>
                <a:latin typeface="Arial" charset="0"/>
                <a:ea typeface="HGP創英角ｺﾞｼｯｸUB" pitchFamily="50" charset="-128"/>
                <a:cs typeface="+mn-cs"/>
              </a:rPr>
              <a:t>東日本大震災</a:t>
            </a:r>
            <a:r>
              <a:rPr kumimoji="1" lang="ja-JP" altLang="en-US" sz="2400" b="0" i="0" u="none" strike="noStrike" kern="1200" cap="none" spc="0" normalizeH="0" baseline="0" noProof="0">
                <a:ln>
                  <a:noFill/>
                </a:ln>
                <a:solidFill>
                  <a:srgbClr val="FFFFFF"/>
                </a:solidFill>
                <a:effectLst/>
                <a:uLnTx/>
                <a:uFillTx/>
                <a:latin typeface="Arial" charset="0"/>
                <a:ea typeface="HGP創英角ｺﾞｼｯｸUB" pitchFamily="50" charset="-128"/>
                <a:cs typeface="+mn-cs"/>
              </a:rPr>
              <a:t>－その特質②</a:t>
            </a:r>
            <a:endParaRPr kumimoji="1" lang="ja-JP" altLang="en-US" sz="3600" b="0" i="0" u="none" strike="noStrike" kern="1200" cap="none" spc="0" normalizeH="0" baseline="0" noProof="0">
              <a:ln>
                <a:noFill/>
              </a:ln>
              <a:solidFill>
                <a:srgbClr val="FFFFFF"/>
              </a:solidFill>
              <a:effectLst/>
              <a:uLnTx/>
              <a:uFillTx/>
              <a:latin typeface="Arial" charset="0"/>
              <a:ea typeface="HGP創英角ｺﾞｼｯｸUB" pitchFamily="50" charset="-128"/>
              <a:cs typeface="+mn-cs"/>
            </a:endParaRPr>
          </a:p>
        </p:txBody>
      </p:sp>
      <p:sp>
        <p:nvSpPr>
          <p:cNvPr id="25" name="ホームベース 24"/>
          <p:cNvSpPr/>
          <p:nvPr/>
        </p:nvSpPr>
        <p:spPr>
          <a:xfrm>
            <a:off x="3787926" y="3267418"/>
            <a:ext cx="2935840" cy="434975"/>
          </a:xfrm>
          <a:prstGeom prst="homePlat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Calibri"/>
              <a:ea typeface="ＭＳ Ｐゴシック" panose="020B0600070205080204" pitchFamily="50" charset="-128"/>
              <a:cs typeface="+mn-cs"/>
            </a:endParaRPr>
          </a:p>
        </p:txBody>
      </p:sp>
      <p:sp>
        <p:nvSpPr>
          <p:cNvPr id="12327" name="Rectangle 4"/>
          <p:cNvSpPr>
            <a:spLocks noChangeArrowheads="1"/>
          </p:cNvSpPr>
          <p:nvPr/>
        </p:nvSpPr>
        <p:spPr bwMode="auto">
          <a:xfrm>
            <a:off x="0" y="-1"/>
            <a:ext cx="12192000" cy="748313"/>
          </a:xfrm>
          <a:prstGeom prst="rect">
            <a:avLst/>
          </a:prstGeom>
          <a:solidFill>
            <a:srgbClr val="002060"/>
          </a:solidFill>
          <a:ln>
            <a:noFill/>
          </a:ln>
        </p:spPr>
        <p:txBody>
          <a:bodyPr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dirty="0">
                <a:solidFill>
                  <a:prstClr val="white"/>
                </a:solidFill>
                <a:ea typeface="HGP創英角ｺﾞｼｯｸUB" pitchFamily="50" charset="-128"/>
              </a:rPr>
              <a:t>原発災害からの復興 </a:t>
            </a:r>
            <a:r>
              <a:rPr lang="en-US" altLang="ja-JP" sz="2800" dirty="0">
                <a:solidFill>
                  <a:prstClr val="white"/>
                </a:solidFill>
                <a:ea typeface="HGP創英角ｺﾞｼｯｸUB" pitchFamily="50" charset="-128"/>
              </a:rPr>
              <a:t>-</a:t>
            </a:r>
            <a:r>
              <a:rPr lang="en-US" altLang="ja-JP" sz="2800" b="1" dirty="0">
                <a:solidFill>
                  <a:prstClr val="white"/>
                </a:solidFill>
                <a:latin typeface="Times New Roman" panose="02020603050405020304" pitchFamily="18" charset="0"/>
                <a:ea typeface="HGP創英角ｺﾞｼｯｸUB" pitchFamily="50" charset="-128"/>
                <a:cs typeface="Times New Roman" panose="02020603050405020304" pitchFamily="18" charset="0"/>
              </a:rPr>
              <a:t>5</a:t>
            </a:r>
            <a:r>
              <a:rPr lang="ja-JP" altLang="en-US" sz="2800" dirty="0">
                <a:solidFill>
                  <a:prstClr val="white"/>
                </a:solidFill>
                <a:ea typeface="HGP創英角ｺﾞｼｯｸUB" pitchFamily="50" charset="-128"/>
              </a:rPr>
              <a:t>　</a:t>
            </a:r>
            <a:endParaRPr kumimoji="1" lang="ja-JP" altLang="en-US" sz="2800" b="1" i="0" u="none" strike="noStrike" kern="1200" cap="none" spc="0" normalizeH="0" baseline="0" noProof="0" dirty="0">
              <a:ln>
                <a:noFill/>
              </a:ln>
              <a:solidFill>
                <a:prstClr val="white"/>
              </a:solidFill>
              <a:effectLst/>
              <a:uLnTx/>
              <a:uFillTx/>
              <a:latin typeface="Times New Roman" panose="02020603050405020304" pitchFamily="18" charset="0"/>
              <a:ea typeface="HGP創英角ｺﾞｼｯｸUB" pitchFamily="50" charset="-128"/>
              <a:cs typeface="Times New Roman" panose="02020603050405020304" pitchFamily="18" charset="0"/>
            </a:endParaRPr>
          </a:p>
        </p:txBody>
      </p:sp>
      <p:cxnSp>
        <p:nvCxnSpPr>
          <p:cNvPr id="9" name="直線コネクタ 8"/>
          <p:cNvCxnSpPr/>
          <p:nvPr/>
        </p:nvCxnSpPr>
        <p:spPr>
          <a:xfrm>
            <a:off x="4519120" y="858771"/>
            <a:ext cx="38110" cy="5568890"/>
          </a:xfrm>
          <a:prstGeom prst="line">
            <a:avLst/>
          </a:prstGeom>
          <a:ln w="38100">
            <a:solidFill>
              <a:srgbClr val="DCE6F2">
                <a:alpha val="76078"/>
              </a:srgbClr>
            </a:solidFill>
            <a:prstDash val="dash"/>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a:spLocks noChangeArrowheads="1"/>
          </p:cNvSpPr>
          <p:nvPr/>
        </p:nvSpPr>
        <p:spPr bwMode="auto">
          <a:xfrm>
            <a:off x="1186606" y="5882404"/>
            <a:ext cx="28336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HGP創英角ｺﾞｼｯｸUB" pitchFamily="50" charset="-128"/>
                <a:ea typeface="HGP創英角ｺﾞｼｯｸUB" pitchFamily="50" charset="-128"/>
                <a:cs typeface="+mn-cs"/>
              </a:rPr>
              <a:t>原発事故収束・廃炉</a:t>
            </a:r>
          </a:p>
        </p:txBody>
      </p:sp>
      <p:sp>
        <p:nvSpPr>
          <p:cNvPr id="12328" name="テキスト ボックス 10"/>
          <p:cNvSpPr txBox="1">
            <a:spLocks noChangeArrowheads="1"/>
          </p:cNvSpPr>
          <p:nvPr/>
        </p:nvSpPr>
        <p:spPr bwMode="auto">
          <a:xfrm>
            <a:off x="1228655" y="3154074"/>
            <a:ext cx="21351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HGP創英角ｺﾞｼｯｸUB" pitchFamily="50" charset="-128"/>
                <a:ea typeface="HGP創英角ｺﾞｼｯｸUB" pitchFamily="50" charset="-128"/>
                <a:cs typeface="+mn-cs"/>
              </a:rPr>
              <a:t>るさとの</a:t>
            </a:r>
            <a:r>
              <a:rPr lang="ja-JP" altLang="en-US" sz="2000" b="1" dirty="0">
                <a:solidFill>
                  <a:srgbClr val="FFFFFF"/>
                </a:solidFill>
                <a:latin typeface="HGP創英角ｺﾞｼｯｸUB" pitchFamily="50" charset="-128"/>
                <a:ea typeface="HGP創英角ｺﾞｼｯｸUB" pitchFamily="50" charset="-128"/>
              </a:rPr>
              <a:t>再生</a:t>
            </a:r>
            <a:endParaRPr kumimoji="1" lang="ja-JP" altLang="en-US" sz="2000" b="1" i="0" u="none" strike="noStrike" kern="1200" cap="none" spc="0" normalizeH="0" baseline="0" noProof="0" dirty="0">
              <a:ln>
                <a:noFill/>
              </a:ln>
              <a:solidFill>
                <a:srgbClr val="FFFFFF"/>
              </a:solidFill>
              <a:effectLst/>
              <a:uLnTx/>
              <a:uFillTx/>
              <a:latin typeface="HGP創英角ｺﾞｼｯｸUB" pitchFamily="50" charset="-128"/>
              <a:ea typeface="HGP創英角ｺﾞｼｯｸUB" pitchFamily="50" charset="-128"/>
              <a:cs typeface="+mn-cs"/>
            </a:endParaRPr>
          </a:p>
        </p:txBody>
      </p:sp>
      <p:sp>
        <p:nvSpPr>
          <p:cNvPr id="24" name="テキスト ボックス 23"/>
          <p:cNvSpPr txBox="1"/>
          <p:nvPr/>
        </p:nvSpPr>
        <p:spPr>
          <a:xfrm>
            <a:off x="1210277" y="940198"/>
            <a:ext cx="300768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a:solidFill>
                  <a:prstClr val="white"/>
                </a:solidFill>
                <a:latin typeface="HGP創英角ｺﾞｼｯｸUB" panose="020B0900000000000000" pitchFamily="50" charset="-128"/>
                <a:ea typeface="HGP創英角ｺﾞｼｯｸUB" panose="020B0900000000000000" pitchFamily="50" charset="-128"/>
              </a:rPr>
              <a:t>被災者の生活・生業再</a:t>
            </a:r>
            <a:endParaRPr kumimoji="1" lang="ja-JP" altLang="en-US" sz="2000" b="1"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2337" name="吹き出し: 円形 12336">
            <a:extLst>
              <a:ext uri="{FF2B5EF4-FFF2-40B4-BE49-F238E27FC236}">
                <a16:creationId xmlns:a16="http://schemas.microsoft.com/office/drawing/2014/main" id="{43159BBF-DCCF-41EF-A9B8-3AA609775715}"/>
              </a:ext>
            </a:extLst>
          </p:cNvPr>
          <p:cNvSpPr/>
          <p:nvPr/>
        </p:nvSpPr>
        <p:spPr>
          <a:xfrm>
            <a:off x="6599885" y="4938778"/>
            <a:ext cx="45719" cy="4571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3" name="図 2">
            <a:extLst>
              <a:ext uri="{FF2B5EF4-FFF2-40B4-BE49-F238E27FC236}">
                <a16:creationId xmlns:a16="http://schemas.microsoft.com/office/drawing/2014/main" id="{90F633DE-FAFC-7409-54FC-C75A482C7BD2}"/>
              </a:ext>
            </a:extLst>
          </p:cNvPr>
          <p:cNvPicPr>
            <a:picLocks noChangeAspect="1"/>
          </p:cNvPicPr>
          <p:nvPr/>
        </p:nvPicPr>
        <p:blipFill>
          <a:blip r:embed="rId3"/>
          <a:stretch>
            <a:fillRect/>
          </a:stretch>
        </p:blipFill>
        <p:spPr>
          <a:xfrm>
            <a:off x="535722" y="858771"/>
            <a:ext cx="5042836" cy="5832077"/>
          </a:xfrm>
          <a:prstGeom prst="rect">
            <a:avLst/>
          </a:prstGeom>
        </p:spPr>
      </p:pic>
      <p:sp>
        <p:nvSpPr>
          <p:cNvPr id="4" name="テキスト ボックス 3">
            <a:extLst>
              <a:ext uri="{FF2B5EF4-FFF2-40B4-BE49-F238E27FC236}">
                <a16:creationId xmlns:a16="http://schemas.microsoft.com/office/drawing/2014/main" id="{4ABDBFBA-A072-BAA1-2CE8-4CC6F7941BD3}"/>
              </a:ext>
            </a:extLst>
          </p:cNvPr>
          <p:cNvSpPr txBox="1"/>
          <p:nvPr/>
        </p:nvSpPr>
        <p:spPr>
          <a:xfrm>
            <a:off x="6253113" y="940197"/>
            <a:ext cx="5676464" cy="5909310"/>
          </a:xfrm>
          <a:prstGeom prst="rect">
            <a:avLst/>
          </a:prstGeom>
          <a:noFill/>
        </p:spPr>
        <p:txBody>
          <a:bodyPr vert="horz" wrap="square" rtlCol="0">
            <a:spAutoFit/>
          </a:bodyPr>
          <a:lstStyle/>
          <a:p>
            <a:r>
              <a:rPr lang="en-US" altLang="ja-JP" b="1"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rPr>
              <a:t>3</a:t>
            </a:r>
            <a:r>
              <a:rPr lang="ja-JP" altLang="en-US"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rPr>
              <a:t>つの質について、それぞれ具体的な内容を例示しそれらについての妥当性の是非と使いすべき項目などの提案を問う</a:t>
            </a:r>
            <a:endParaRPr lang="en-US" altLang="ja-JP"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endParaRPr>
          </a:p>
          <a:p>
            <a:endParaRPr lang="en-US" altLang="ja-JP"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endParaRPr>
          </a:p>
          <a:p>
            <a:r>
              <a:rPr lang="ja-JP" altLang="en-US"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rPr>
              <a:t>□生活の質</a:t>
            </a:r>
            <a:endParaRPr lang="en-US" altLang="ja-JP"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endParaRPr>
          </a:p>
          <a:p>
            <a:r>
              <a:rPr kumimoji="1" lang="ja-JP" altLang="en-US"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rPr>
              <a:t>　</a:t>
            </a:r>
            <a:r>
              <a:rPr lang="ja-JP" altLang="en-US"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rPr>
              <a:t>居住安定／健康／福祉／教育／就業と収入／休息</a:t>
            </a:r>
            <a:endParaRPr lang="en-US" altLang="ja-JP"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endParaRPr>
          </a:p>
          <a:p>
            <a:endParaRPr kumimoji="1" lang="en-US" altLang="ja-JP"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endParaRPr>
          </a:p>
          <a:p>
            <a:r>
              <a:rPr lang="ja-JP" altLang="en-US"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rPr>
              <a:t>□コミュニティの質</a:t>
            </a:r>
            <a:endParaRPr lang="en-US" altLang="ja-JP"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endParaRPr>
          </a:p>
          <a:p>
            <a:r>
              <a:rPr lang="ja-JP" altLang="en-US"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rPr>
              <a:t>　地域コミュニティの運営と機能、約束ごとと役割／</a:t>
            </a:r>
            <a:endParaRPr lang="en-US" altLang="ja-JP"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endParaRPr>
          </a:p>
          <a:p>
            <a:r>
              <a:rPr lang="ja-JP" altLang="en-US"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rPr>
              <a:t>　地域遺産／文化／情報や決定過程へのアクセス／</a:t>
            </a:r>
            <a:endParaRPr lang="en-US" altLang="ja-JP"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endParaRPr>
          </a:p>
          <a:p>
            <a:r>
              <a:rPr lang="ja-JP" altLang="en-US"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rPr>
              <a:t>　地域社会を支える経済基盤</a:t>
            </a:r>
            <a:endParaRPr lang="en-US" altLang="ja-JP"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endParaRPr>
          </a:p>
          <a:p>
            <a:endParaRPr kumimoji="1" lang="en-US" altLang="ja-JP"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endParaRPr>
          </a:p>
          <a:p>
            <a:r>
              <a:rPr lang="ja-JP" altLang="en-US"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rPr>
              <a:t>□環境の質</a:t>
            </a:r>
            <a:endParaRPr lang="en-US" altLang="ja-JP"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endParaRPr>
          </a:p>
          <a:p>
            <a:r>
              <a:rPr kumimoji="1" lang="ja-JP" altLang="en-US"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rPr>
              <a:t>　土地利用・森林・河川湖沼などの維持管理と監視、</a:t>
            </a:r>
            <a:endParaRPr kumimoji="1" lang="en-US" altLang="ja-JP"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endParaRPr>
          </a:p>
          <a:p>
            <a:r>
              <a:rPr lang="ja-JP" altLang="en-US"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rPr>
              <a:t>　脱炭素に向けて／再生可能エネルギー／インフラ・</a:t>
            </a:r>
            <a:endParaRPr lang="en-US" altLang="ja-JP"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endParaRPr>
          </a:p>
          <a:p>
            <a:r>
              <a:rPr kumimoji="1" lang="ja-JP" altLang="en-US"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rPr>
              <a:t>　ストラクチュア</a:t>
            </a:r>
            <a:endParaRPr kumimoji="1" lang="en-US" altLang="ja-JP"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endParaRPr>
          </a:p>
          <a:p>
            <a:endParaRPr lang="en-US" altLang="ja-JP"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endParaRPr>
          </a:p>
          <a:p>
            <a:r>
              <a:rPr kumimoji="1" lang="en-US" altLang="ja-JP"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rPr>
              <a:t>※</a:t>
            </a:r>
            <a:r>
              <a:rPr kumimoji="1" lang="en-US" altLang="ja-JP" b="1"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rPr>
              <a:t>2022</a:t>
            </a:r>
            <a:r>
              <a:rPr kumimoji="1" lang="ja-JP" altLang="en-US"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rPr>
              <a:t>年</a:t>
            </a:r>
            <a:r>
              <a:rPr kumimoji="1" lang="en-US" altLang="ja-JP" b="1"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rPr>
              <a:t>3</a:t>
            </a:r>
            <a:r>
              <a:rPr kumimoji="1" lang="ja-JP" altLang="en-US"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rPr>
              <a:t>月一杯で</a:t>
            </a:r>
            <a:r>
              <a:rPr kumimoji="1" lang="en-US" altLang="ja-JP" b="1"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rPr>
              <a:t>96</a:t>
            </a:r>
            <a:r>
              <a:rPr kumimoji="1" lang="ja-JP" altLang="en-US"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rPr>
              <a:t>名からの回答。</a:t>
            </a:r>
            <a:endParaRPr kumimoji="1" lang="en-US" altLang="ja-JP"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endParaRPr>
          </a:p>
          <a:p>
            <a:r>
              <a:rPr lang="ja-JP" altLang="en-US"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rPr>
              <a:t>　（他自治体に避難中</a:t>
            </a:r>
            <a:r>
              <a:rPr lang="en-US" altLang="ja-JP" b="1"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rPr>
              <a:t>65</a:t>
            </a:r>
            <a:r>
              <a:rPr lang="ja-JP" altLang="en-US"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rPr>
              <a:t>名、避難元自治体に帰還</a:t>
            </a:r>
            <a:r>
              <a:rPr lang="en-US" altLang="ja-JP" b="1"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rPr>
              <a:t>12</a:t>
            </a:r>
            <a:r>
              <a:rPr lang="ja-JP" altLang="en-US"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rPr>
              <a:t>名</a:t>
            </a:r>
            <a:endParaRPr lang="en-US" altLang="ja-JP"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endParaRPr>
          </a:p>
          <a:p>
            <a:r>
              <a:rPr kumimoji="1" lang="ja-JP" altLang="en-US"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rPr>
              <a:t>　　県内居住者で直接被害を受けていない</a:t>
            </a:r>
            <a:r>
              <a:rPr kumimoji="1" lang="en-US" altLang="ja-JP" b="1"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rPr>
              <a:t>12</a:t>
            </a:r>
            <a:r>
              <a:rPr kumimoji="1" lang="ja-JP" altLang="en-US"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rPr>
              <a:t>名、県外</a:t>
            </a:r>
            <a:endParaRPr kumimoji="1" lang="en-US" altLang="ja-JP"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endParaRPr>
          </a:p>
          <a:p>
            <a:r>
              <a:rPr lang="ja-JP" altLang="en-US"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rPr>
              <a:t>　</a:t>
            </a:r>
            <a:r>
              <a:rPr kumimoji="1" lang="ja-JP" altLang="en-US"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rPr>
              <a:t>　</a:t>
            </a:r>
            <a:r>
              <a:rPr lang="ja-JP" altLang="en-US"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rPr>
              <a:t>居住</a:t>
            </a:r>
            <a:r>
              <a:rPr lang="en-US" altLang="ja-JP" b="1"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rPr>
              <a:t>3</a:t>
            </a:r>
            <a:r>
              <a:rPr lang="ja-JP" altLang="en-US"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rPr>
              <a:t>名、不明</a:t>
            </a:r>
            <a:r>
              <a:rPr lang="en-US" altLang="ja-JP" b="1"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rPr>
              <a:t>4</a:t>
            </a:r>
            <a:r>
              <a:rPr lang="ja-JP" altLang="en-US"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rPr>
              <a:t>名）</a:t>
            </a:r>
            <a:endParaRPr kumimoji="1" lang="ja-JP" altLang="en-US"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endParaRPr>
          </a:p>
        </p:txBody>
      </p:sp>
    </p:spTree>
    <p:extLst>
      <p:ext uri="{BB962C8B-B14F-4D97-AF65-F5344CB8AC3E}">
        <p14:creationId xmlns:p14="http://schemas.microsoft.com/office/powerpoint/2010/main" val="2696493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4"/>
          <p:cNvSpPr>
            <a:spLocks noChangeArrowheads="1"/>
          </p:cNvSpPr>
          <p:nvPr/>
        </p:nvSpPr>
        <p:spPr bwMode="auto">
          <a:xfrm>
            <a:off x="152400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a:ln>
                  <a:noFill/>
                </a:ln>
                <a:solidFill>
                  <a:srgbClr val="FFFFFF"/>
                </a:solidFill>
                <a:effectLst/>
                <a:uLnTx/>
                <a:uFillTx/>
                <a:latin typeface="Arial" charset="0"/>
                <a:ea typeface="HGP創英角ｺﾞｼｯｸUB" pitchFamily="50" charset="-128"/>
                <a:cs typeface="+mn-cs"/>
              </a:rPr>
              <a:t>東日本大震災</a:t>
            </a:r>
            <a:r>
              <a:rPr kumimoji="1" lang="ja-JP" altLang="en-US" sz="2400" b="0" i="0" u="none" strike="noStrike" kern="1200" cap="none" spc="0" normalizeH="0" baseline="0" noProof="0">
                <a:ln>
                  <a:noFill/>
                </a:ln>
                <a:solidFill>
                  <a:srgbClr val="FFFFFF"/>
                </a:solidFill>
                <a:effectLst/>
                <a:uLnTx/>
                <a:uFillTx/>
                <a:latin typeface="Arial" charset="0"/>
                <a:ea typeface="HGP創英角ｺﾞｼｯｸUB" pitchFamily="50" charset="-128"/>
                <a:cs typeface="+mn-cs"/>
              </a:rPr>
              <a:t>－その特質②</a:t>
            </a:r>
            <a:endParaRPr kumimoji="1" lang="ja-JP" altLang="en-US" sz="3600" b="0" i="0" u="none" strike="noStrike" kern="1200" cap="none" spc="0" normalizeH="0" baseline="0" noProof="0">
              <a:ln>
                <a:noFill/>
              </a:ln>
              <a:solidFill>
                <a:srgbClr val="FFFFFF"/>
              </a:solidFill>
              <a:effectLst/>
              <a:uLnTx/>
              <a:uFillTx/>
              <a:latin typeface="Arial" charset="0"/>
              <a:ea typeface="HGP創英角ｺﾞｼｯｸUB" pitchFamily="50" charset="-128"/>
              <a:cs typeface="+mn-cs"/>
            </a:endParaRPr>
          </a:p>
        </p:txBody>
      </p:sp>
      <p:sp>
        <p:nvSpPr>
          <p:cNvPr id="25" name="ホームベース 24"/>
          <p:cNvSpPr/>
          <p:nvPr/>
        </p:nvSpPr>
        <p:spPr>
          <a:xfrm>
            <a:off x="3787926" y="3267418"/>
            <a:ext cx="2935840" cy="434975"/>
          </a:xfrm>
          <a:prstGeom prst="homePlat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Calibri"/>
              <a:ea typeface="ＭＳ Ｐゴシック" panose="020B0600070205080204" pitchFamily="50" charset="-128"/>
              <a:cs typeface="+mn-cs"/>
            </a:endParaRPr>
          </a:p>
        </p:txBody>
      </p:sp>
      <p:sp>
        <p:nvSpPr>
          <p:cNvPr id="12327" name="Rectangle 4"/>
          <p:cNvSpPr>
            <a:spLocks noChangeArrowheads="1"/>
          </p:cNvSpPr>
          <p:nvPr/>
        </p:nvSpPr>
        <p:spPr bwMode="auto">
          <a:xfrm>
            <a:off x="-35552" y="0"/>
            <a:ext cx="12192000" cy="748313"/>
          </a:xfrm>
          <a:prstGeom prst="rect">
            <a:avLst/>
          </a:prstGeom>
          <a:solidFill>
            <a:srgbClr val="002060"/>
          </a:solidFill>
          <a:ln>
            <a:noFill/>
          </a:ln>
        </p:spPr>
        <p:txBody>
          <a:bodyPr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i="0" u="none" strike="noStrike" kern="1200" cap="none" spc="0" normalizeH="0" baseline="0" noProof="0" dirty="0">
                <a:ln>
                  <a:noFill/>
                </a:ln>
                <a:solidFill>
                  <a:prstClr val="white"/>
                </a:solidFill>
                <a:effectLst/>
                <a:uLnTx/>
                <a:uFillTx/>
                <a:latin typeface="Times New Roman" panose="02020603050405020304" pitchFamily="18" charset="0"/>
                <a:ea typeface="HGP創英角ｺﾞｼｯｸUB" pitchFamily="50" charset="-128"/>
                <a:cs typeface="Times New Roman" panose="02020603050405020304" pitchFamily="18" charset="0"/>
              </a:rPr>
              <a:t>原発災害からの復興における挑戦 </a:t>
            </a:r>
            <a:r>
              <a:rPr kumimoji="1" lang="en-US" altLang="ja-JP" i="0" u="none" strike="noStrike" kern="1200" cap="none" spc="0" normalizeH="0" baseline="0" noProof="0" dirty="0">
                <a:ln>
                  <a:noFill/>
                </a:ln>
                <a:solidFill>
                  <a:prstClr val="white"/>
                </a:solidFill>
                <a:effectLst/>
                <a:uLnTx/>
                <a:uFillTx/>
                <a:latin typeface="Times New Roman" panose="02020603050405020304" pitchFamily="18" charset="0"/>
                <a:ea typeface="HGP創英角ｺﾞｼｯｸUB" pitchFamily="50" charset="-128"/>
                <a:cs typeface="Times New Roman" panose="02020603050405020304" pitchFamily="18" charset="0"/>
              </a:rPr>
              <a:t>-</a:t>
            </a:r>
            <a:r>
              <a:rPr kumimoji="1" lang="en-US" altLang="ja-JP" b="1" i="0" u="none" strike="noStrike" kern="1200" cap="none" spc="0" normalizeH="0" baseline="0" noProof="0" dirty="0">
                <a:ln>
                  <a:noFill/>
                </a:ln>
                <a:solidFill>
                  <a:prstClr val="white"/>
                </a:solidFill>
                <a:effectLst/>
                <a:uLnTx/>
                <a:uFillTx/>
                <a:latin typeface="Times New Roman" panose="02020603050405020304" pitchFamily="18" charset="0"/>
                <a:ea typeface="HGP創英角ｺﾞｼｯｸUB" pitchFamily="50" charset="-128"/>
                <a:cs typeface="Times New Roman" panose="02020603050405020304" pitchFamily="18" charset="0"/>
              </a:rPr>
              <a:t>6</a:t>
            </a:r>
            <a:r>
              <a:rPr kumimoji="1" lang="ja-JP" altLang="en-US" i="0" u="none" strike="noStrike" kern="1200" cap="none" spc="0" normalizeH="0" baseline="0" noProof="0" dirty="0">
                <a:ln>
                  <a:noFill/>
                </a:ln>
                <a:solidFill>
                  <a:prstClr val="white"/>
                </a:solidFill>
                <a:effectLst/>
                <a:uLnTx/>
                <a:uFillTx/>
                <a:latin typeface="Times New Roman" panose="02020603050405020304" pitchFamily="18" charset="0"/>
                <a:ea typeface="HGP創英角ｺﾞｼｯｸUB" pitchFamily="50" charset="-128"/>
                <a:cs typeface="Times New Roman" panose="02020603050405020304" pitchFamily="18" charset="0"/>
              </a:rPr>
              <a:t>　</a:t>
            </a:r>
          </a:p>
        </p:txBody>
      </p:sp>
      <p:cxnSp>
        <p:nvCxnSpPr>
          <p:cNvPr id="9" name="直線コネクタ 8"/>
          <p:cNvCxnSpPr/>
          <p:nvPr/>
        </p:nvCxnSpPr>
        <p:spPr>
          <a:xfrm>
            <a:off x="4519120" y="858771"/>
            <a:ext cx="38110" cy="5568890"/>
          </a:xfrm>
          <a:prstGeom prst="line">
            <a:avLst/>
          </a:prstGeom>
          <a:ln w="38100">
            <a:solidFill>
              <a:srgbClr val="DCE6F2">
                <a:alpha val="76078"/>
              </a:srgbClr>
            </a:solidFill>
            <a:prstDash val="dash"/>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a:spLocks noChangeArrowheads="1"/>
          </p:cNvSpPr>
          <p:nvPr/>
        </p:nvSpPr>
        <p:spPr bwMode="auto">
          <a:xfrm>
            <a:off x="1186606" y="5882404"/>
            <a:ext cx="28336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HGP創英角ｺﾞｼｯｸUB" pitchFamily="50" charset="-128"/>
                <a:ea typeface="HGP創英角ｺﾞｼｯｸUB" pitchFamily="50" charset="-128"/>
                <a:cs typeface="+mn-cs"/>
              </a:rPr>
              <a:t>原発事故収束・廃炉</a:t>
            </a:r>
          </a:p>
        </p:txBody>
      </p:sp>
      <p:sp>
        <p:nvSpPr>
          <p:cNvPr id="12328" name="テキスト ボックス 10"/>
          <p:cNvSpPr txBox="1">
            <a:spLocks noChangeArrowheads="1"/>
          </p:cNvSpPr>
          <p:nvPr/>
        </p:nvSpPr>
        <p:spPr bwMode="auto">
          <a:xfrm>
            <a:off x="1228655" y="3154074"/>
            <a:ext cx="21351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HGP創英角ｺﾞｼｯｸUB" pitchFamily="50" charset="-128"/>
                <a:ea typeface="HGP創英角ｺﾞｼｯｸUB" pitchFamily="50" charset="-128"/>
                <a:cs typeface="+mn-cs"/>
              </a:rPr>
              <a:t>るさとの</a:t>
            </a:r>
            <a:r>
              <a:rPr lang="ja-JP" altLang="en-US" sz="2000" b="1" dirty="0">
                <a:solidFill>
                  <a:srgbClr val="FFFFFF"/>
                </a:solidFill>
                <a:latin typeface="HGP創英角ｺﾞｼｯｸUB" pitchFamily="50" charset="-128"/>
                <a:ea typeface="HGP創英角ｺﾞｼｯｸUB" pitchFamily="50" charset="-128"/>
              </a:rPr>
              <a:t>再生</a:t>
            </a:r>
            <a:endParaRPr kumimoji="1" lang="ja-JP" altLang="en-US" sz="2000" b="1" i="0" u="none" strike="noStrike" kern="1200" cap="none" spc="0" normalizeH="0" baseline="0" noProof="0" dirty="0">
              <a:ln>
                <a:noFill/>
              </a:ln>
              <a:solidFill>
                <a:srgbClr val="FFFFFF"/>
              </a:solidFill>
              <a:effectLst/>
              <a:uLnTx/>
              <a:uFillTx/>
              <a:latin typeface="HGP創英角ｺﾞｼｯｸUB" pitchFamily="50" charset="-128"/>
              <a:ea typeface="HGP創英角ｺﾞｼｯｸUB" pitchFamily="50" charset="-128"/>
              <a:cs typeface="+mn-cs"/>
            </a:endParaRPr>
          </a:p>
        </p:txBody>
      </p:sp>
      <p:sp>
        <p:nvSpPr>
          <p:cNvPr id="24" name="テキスト ボックス 23"/>
          <p:cNvSpPr txBox="1"/>
          <p:nvPr/>
        </p:nvSpPr>
        <p:spPr>
          <a:xfrm>
            <a:off x="1210277" y="940198"/>
            <a:ext cx="300768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a:solidFill>
                  <a:prstClr val="white"/>
                </a:solidFill>
                <a:latin typeface="HGP創英角ｺﾞｼｯｸUB" panose="020B0900000000000000" pitchFamily="50" charset="-128"/>
                <a:ea typeface="HGP創英角ｺﾞｼｯｸUB" panose="020B0900000000000000" pitchFamily="50" charset="-128"/>
              </a:rPr>
              <a:t>被災者の生活・生業再</a:t>
            </a:r>
            <a:endParaRPr kumimoji="1" lang="ja-JP" altLang="en-US" sz="2000" b="1"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2337" name="吹き出し: 円形 12336">
            <a:extLst>
              <a:ext uri="{FF2B5EF4-FFF2-40B4-BE49-F238E27FC236}">
                <a16:creationId xmlns:a16="http://schemas.microsoft.com/office/drawing/2014/main" id="{43159BBF-DCCF-41EF-A9B8-3AA609775715}"/>
              </a:ext>
            </a:extLst>
          </p:cNvPr>
          <p:cNvSpPr/>
          <p:nvPr/>
        </p:nvSpPr>
        <p:spPr>
          <a:xfrm>
            <a:off x="6599885" y="4938778"/>
            <a:ext cx="45719" cy="4571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5" name="図 4">
            <a:extLst>
              <a:ext uri="{FF2B5EF4-FFF2-40B4-BE49-F238E27FC236}">
                <a16:creationId xmlns:a16="http://schemas.microsoft.com/office/drawing/2014/main" id="{FACC59DB-4A80-3AFB-77C8-11E79ED9C77B}"/>
              </a:ext>
            </a:extLst>
          </p:cNvPr>
          <p:cNvPicPr>
            <a:picLocks noChangeAspect="1"/>
          </p:cNvPicPr>
          <p:nvPr/>
        </p:nvPicPr>
        <p:blipFill>
          <a:blip r:embed="rId3"/>
          <a:stretch>
            <a:fillRect/>
          </a:stretch>
        </p:blipFill>
        <p:spPr>
          <a:xfrm>
            <a:off x="296216" y="917917"/>
            <a:ext cx="5955934" cy="5773828"/>
          </a:xfrm>
          <a:prstGeom prst="rect">
            <a:avLst/>
          </a:prstGeom>
        </p:spPr>
      </p:pic>
      <p:pic>
        <p:nvPicPr>
          <p:cNvPr id="7" name="図 6">
            <a:extLst>
              <a:ext uri="{FF2B5EF4-FFF2-40B4-BE49-F238E27FC236}">
                <a16:creationId xmlns:a16="http://schemas.microsoft.com/office/drawing/2014/main" id="{4084CE5A-1A5E-A716-4EBB-4C664B9B37D7}"/>
              </a:ext>
            </a:extLst>
          </p:cNvPr>
          <p:cNvPicPr>
            <a:picLocks noChangeAspect="1"/>
          </p:cNvPicPr>
          <p:nvPr/>
        </p:nvPicPr>
        <p:blipFill>
          <a:blip r:embed="rId4"/>
          <a:stretch>
            <a:fillRect/>
          </a:stretch>
        </p:blipFill>
        <p:spPr>
          <a:xfrm>
            <a:off x="6533209" y="978120"/>
            <a:ext cx="5362575" cy="3619500"/>
          </a:xfrm>
          <a:prstGeom prst="rect">
            <a:avLst/>
          </a:prstGeom>
        </p:spPr>
      </p:pic>
      <p:pic>
        <p:nvPicPr>
          <p:cNvPr id="10" name="図 9">
            <a:extLst>
              <a:ext uri="{FF2B5EF4-FFF2-40B4-BE49-F238E27FC236}">
                <a16:creationId xmlns:a16="http://schemas.microsoft.com/office/drawing/2014/main" id="{52B59C18-07A9-A6C7-22BF-8AD323C3EA4B}"/>
              </a:ext>
            </a:extLst>
          </p:cNvPr>
          <p:cNvPicPr>
            <a:picLocks noChangeAspect="1"/>
          </p:cNvPicPr>
          <p:nvPr/>
        </p:nvPicPr>
        <p:blipFill>
          <a:blip r:embed="rId5"/>
          <a:stretch>
            <a:fillRect/>
          </a:stretch>
        </p:blipFill>
        <p:spPr>
          <a:xfrm>
            <a:off x="6533209" y="4853764"/>
            <a:ext cx="5343525" cy="1428750"/>
          </a:xfrm>
          <a:prstGeom prst="rect">
            <a:avLst/>
          </a:prstGeom>
        </p:spPr>
      </p:pic>
    </p:spTree>
    <p:extLst>
      <p:ext uri="{BB962C8B-B14F-4D97-AF65-F5344CB8AC3E}">
        <p14:creationId xmlns:p14="http://schemas.microsoft.com/office/powerpoint/2010/main" val="2323435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277" y="0"/>
            <a:ext cx="12192000" cy="717844"/>
          </a:xfrm>
          <a:solidFill>
            <a:srgbClr val="002060"/>
          </a:solidFill>
        </p:spPr>
        <p:txBody>
          <a:bodyPr>
            <a:normAutofit/>
          </a:bodyPr>
          <a:lstStyle/>
          <a:p>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　原発災害からの復興　</a:t>
            </a:r>
            <a:r>
              <a:rPr lang="en-US" altLang="ja-JP" sz="3200" dirty="0">
                <a:solidFill>
                  <a:schemeClr val="bg1"/>
                </a:solidFill>
                <a:latin typeface="HGP創英角ｺﾞｼｯｸUB" panose="020B0900000000000000" pitchFamily="50" charset="-128"/>
                <a:ea typeface="HGP創英角ｺﾞｼｯｸUB" panose="020B0900000000000000" pitchFamily="50" charset="-128"/>
              </a:rPr>
              <a:t>-</a:t>
            </a:r>
            <a:r>
              <a:rPr lang="en-US" altLang="ja-JP" sz="3200" b="1" dirty="0">
                <a:solidFill>
                  <a:schemeClr val="bg1"/>
                </a:solidFill>
                <a:latin typeface="Times New Roman" panose="02020603050405020304" pitchFamily="18" charset="0"/>
                <a:ea typeface="HGP創英角ｺﾞｼｯｸUB" panose="020B0900000000000000" pitchFamily="50" charset="-128"/>
                <a:cs typeface="Times New Roman" panose="02020603050405020304" pitchFamily="18" charset="0"/>
              </a:rPr>
              <a:t>7</a:t>
            </a:r>
            <a:endParaRPr lang="ja-JP" altLang="en-US" sz="2800" b="1" dirty="0">
              <a:solidFill>
                <a:schemeClr val="bg1"/>
              </a:solidFill>
              <a:latin typeface="Times New Roman" panose="02020603050405020304" pitchFamily="18" charset="0"/>
              <a:ea typeface="HGPｺﾞｼｯｸE" panose="020B0900000000000000" pitchFamily="50" charset="-128"/>
              <a:cs typeface="Times New Roman" panose="02020603050405020304" pitchFamily="18" charset="0"/>
            </a:endParaRPr>
          </a:p>
        </p:txBody>
      </p:sp>
      <p:sp>
        <p:nvSpPr>
          <p:cNvPr id="19" name="スライド番号プレースホルダー 18">
            <a:extLst>
              <a:ext uri="{FF2B5EF4-FFF2-40B4-BE49-F238E27FC236}">
                <a16:creationId xmlns:a16="http://schemas.microsoft.com/office/drawing/2014/main" id="{9D36B828-D813-410E-A0CF-4E0567EE2D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01A3E4E7-0C57-014D-01B2-8E550882A328}"/>
              </a:ext>
            </a:extLst>
          </p:cNvPr>
          <p:cNvSpPr txBox="1"/>
          <p:nvPr/>
        </p:nvSpPr>
        <p:spPr>
          <a:xfrm>
            <a:off x="256674" y="930442"/>
            <a:ext cx="11614484" cy="3785652"/>
          </a:xfrm>
          <a:prstGeom prst="rect">
            <a:avLst/>
          </a:prstGeom>
          <a:noFill/>
        </p:spPr>
        <p:txBody>
          <a:bodyPr wrap="square" rtlCol="0">
            <a:spAutoFit/>
          </a:bodyPr>
          <a:lstStyle/>
          <a:p>
            <a:r>
              <a:rPr kumimoji="1" lang="ja-JP" altLang="en-US" sz="2000" dirty="0">
                <a:solidFill>
                  <a:schemeClr val="tx2">
                    <a:lumMod val="50000"/>
                  </a:schemeClr>
                </a:solidFill>
                <a:latin typeface="HGS創英角ｺﾞｼｯｸUB" panose="020B0A00000000000000" pitchFamily="50" charset="-128"/>
                <a:ea typeface="HGS創英角ｺﾞｼｯｸUB" panose="020B0A00000000000000" pitchFamily="50" charset="-128"/>
              </a:rPr>
              <a:t>原発災害後</a:t>
            </a:r>
            <a:r>
              <a:rPr kumimoji="1" lang="en-US" altLang="ja-JP" sz="2000" dirty="0">
                <a:solidFill>
                  <a:schemeClr val="tx2">
                    <a:lumMod val="50000"/>
                  </a:schemeClr>
                </a:solidFill>
                <a:latin typeface="HGS創英角ｺﾞｼｯｸUB" panose="020B0A00000000000000" pitchFamily="50" charset="-128"/>
                <a:ea typeface="HGS創英角ｺﾞｼｯｸUB" panose="020B0A00000000000000" pitchFamily="50" charset="-128"/>
              </a:rPr>
              <a:t>10</a:t>
            </a:r>
            <a:r>
              <a:rPr kumimoji="1" lang="ja-JP" altLang="en-US" sz="2000" dirty="0">
                <a:solidFill>
                  <a:schemeClr val="tx2">
                    <a:lumMod val="50000"/>
                  </a:schemeClr>
                </a:solidFill>
                <a:latin typeface="HGS創英角ｺﾞｼｯｸUB" panose="020B0A00000000000000" pitchFamily="50" charset="-128"/>
                <a:ea typeface="HGS創英角ｺﾞｼｯｸUB" panose="020B0A00000000000000" pitchFamily="50" charset="-128"/>
              </a:rPr>
              <a:t>年以上が経過する中で、「除染→避難指示解除→帰還」という“単線型シナリオ”による様々な問題点や課題が山積してきている。それらの課題を抽出して「重点課題」として整理している。</a:t>
            </a:r>
            <a:endParaRPr kumimoji="1" lang="en-US" altLang="ja-JP" sz="2000" dirty="0">
              <a:solidFill>
                <a:schemeClr val="tx2">
                  <a:lumMod val="50000"/>
                </a:schemeClr>
              </a:solidFill>
              <a:latin typeface="HGS創英角ｺﾞｼｯｸUB" panose="020B0A00000000000000" pitchFamily="50" charset="-128"/>
              <a:ea typeface="HGS創英角ｺﾞｼｯｸUB" panose="020B0A00000000000000" pitchFamily="50" charset="-128"/>
            </a:endParaRPr>
          </a:p>
          <a:p>
            <a:endParaRPr lang="en-US" altLang="ja-JP" sz="2000" dirty="0">
              <a:solidFill>
                <a:schemeClr val="tx2">
                  <a:lumMod val="50000"/>
                </a:schemeClr>
              </a:solidFill>
              <a:latin typeface="HGS創英角ｺﾞｼｯｸUB" panose="020B0A00000000000000" pitchFamily="50" charset="-128"/>
              <a:ea typeface="HGS創英角ｺﾞｼｯｸUB" panose="020B0A00000000000000" pitchFamily="50" charset="-128"/>
            </a:endParaRPr>
          </a:p>
          <a:p>
            <a:r>
              <a:rPr kumimoji="1" lang="ja-JP" altLang="en-US" sz="2000" dirty="0">
                <a:solidFill>
                  <a:schemeClr val="tx2">
                    <a:lumMod val="50000"/>
                  </a:schemeClr>
                </a:solidFill>
                <a:latin typeface="HGS創英角ｺﾞｼｯｸUB" panose="020B0A00000000000000" pitchFamily="50" charset="-128"/>
                <a:ea typeface="HGS創英角ｺﾞｼｯｸUB" panose="020B0A00000000000000" pitchFamily="50" charset="-128"/>
              </a:rPr>
              <a:t>（</a:t>
            </a:r>
            <a:r>
              <a:rPr kumimoji="1" lang="en-US" altLang="ja-JP" sz="2000" dirty="0">
                <a:solidFill>
                  <a:schemeClr val="tx2">
                    <a:lumMod val="50000"/>
                  </a:schemeClr>
                </a:solidFill>
                <a:latin typeface="HGS創英角ｺﾞｼｯｸUB" panose="020B0A00000000000000" pitchFamily="50" charset="-128"/>
                <a:ea typeface="HGS創英角ｺﾞｼｯｸUB" panose="020B0A00000000000000" pitchFamily="50" charset="-128"/>
              </a:rPr>
              <a:t>1</a:t>
            </a:r>
            <a:r>
              <a:rPr kumimoji="1" lang="ja-JP" altLang="en-US" sz="2000" dirty="0">
                <a:solidFill>
                  <a:schemeClr val="tx2">
                    <a:lumMod val="50000"/>
                  </a:schemeClr>
                </a:solidFill>
                <a:latin typeface="HGS創英角ｺﾞｼｯｸUB" panose="020B0A00000000000000" pitchFamily="50" charset="-128"/>
                <a:ea typeface="HGS創英角ｺﾞｼｯｸUB" panose="020B0A00000000000000" pitchFamily="50" charset="-128"/>
              </a:rPr>
              <a:t>）だれ一人取り残されることがないために</a:t>
            </a:r>
            <a:endParaRPr kumimoji="1" lang="en-US" altLang="ja-JP" sz="2000" dirty="0">
              <a:solidFill>
                <a:schemeClr val="tx2">
                  <a:lumMod val="50000"/>
                </a:schemeClr>
              </a:solidFill>
              <a:latin typeface="HGS創英角ｺﾞｼｯｸUB" panose="020B0A00000000000000" pitchFamily="50" charset="-128"/>
              <a:ea typeface="HGS創英角ｺﾞｼｯｸUB" panose="020B0A00000000000000" pitchFamily="50" charset="-128"/>
            </a:endParaRPr>
          </a:p>
          <a:p>
            <a:r>
              <a:rPr lang="ja-JP" altLang="en-US" sz="2000" dirty="0">
                <a:solidFill>
                  <a:schemeClr val="tx2">
                    <a:lumMod val="50000"/>
                  </a:schemeClr>
                </a:solidFill>
                <a:latin typeface="HGS創英角ｺﾞｼｯｸUB" panose="020B0A00000000000000" pitchFamily="50" charset="-128"/>
                <a:ea typeface="HGS創英角ｺﾞｼｯｸUB" panose="020B0A00000000000000" pitchFamily="50" charset="-128"/>
              </a:rPr>
              <a:t>（</a:t>
            </a:r>
            <a:r>
              <a:rPr lang="en-US" altLang="ja-JP" sz="2000" dirty="0">
                <a:solidFill>
                  <a:schemeClr val="tx2">
                    <a:lumMod val="50000"/>
                  </a:schemeClr>
                </a:solidFill>
                <a:latin typeface="HGS創英角ｺﾞｼｯｸUB" panose="020B0A00000000000000" pitchFamily="50" charset="-128"/>
                <a:ea typeface="HGS創英角ｺﾞｼｯｸUB" panose="020B0A00000000000000" pitchFamily="50" charset="-128"/>
              </a:rPr>
              <a:t>2</a:t>
            </a:r>
            <a:r>
              <a:rPr lang="ja-JP" altLang="en-US" sz="2000" dirty="0">
                <a:solidFill>
                  <a:schemeClr val="tx2">
                    <a:lumMod val="50000"/>
                  </a:schemeClr>
                </a:solidFill>
                <a:latin typeface="HGS創英角ｺﾞｼｯｸUB" panose="020B0A00000000000000" pitchFamily="50" charset="-128"/>
                <a:ea typeface="HGS創英角ｺﾞｼｯｸUB" panose="020B0A00000000000000" pitchFamily="50" charset="-128"/>
              </a:rPr>
              <a:t>）誰も排除されることがないために</a:t>
            </a:r>
            <a:endParaRPr lang="en-US" altLang="ja-JP" sz="2000" dirty="0">
              <a:solidFill>
                <a:schemeClr val="tx2">
                  <a:lumMod val="50000"/>
                </a:schemeClr>
              </a:solidFill>
              <a:latin typeface="HGS創英角ｺﾞｼｯｸUB" panose="020B0A00000000000000" pitchFamily="50" charset="-128"/>
              <a:ea typeface="HGS創英角ｺﾞｼｯｸUB" panose="020B0A00000000000000" pitchFamily="50" charset="-128"/>
            </a:endParaRPr>
          </a:p>
          <a:p>
            <a:r>
              <a:rPr kumimoji="1" lang="ja-JP" altLang="en-US" sz="2000" dirty="0">
                <a:solidFill>
                  <a:schemeClr val="tx2">
                    <a:lumMod val="50000"/>
                  </a:schemeClr>
                </a:solidFill>
                <a:latin typeface="HGS創英角ｺﾞｼｯｸUB" panose="020B0A00000000000000" pitchFamily="50" charset="-128"/>
                <a:ea typeface="HGS創英角ｺﾞｼｯｸUB" panose="020B0A00000000000000" pitchFamily="50" charset="-128"/>
              </a:rPr>
              <a:t>（</a:t>
            </a:r>
            <a:r>
              <a:rPr kumimoji="1" lang="en-US" altLang="ja-JP" sz="2000" dirty="0">
                <a:solidFill>
                  <a:schemeClr val="tx2">
                    <a:lumMod val="50000"/>
                  </a:schemeClr>
                </a:solidFill>
                <a:latin typeface="HGS創英角ｺﾞｼｯｸUB" panose="020B0A00000000000000" pitchFamily="50" charset="-128"/>
                <a:ea typeface="HGS創英角ｺﾞｼｯｸUB" panose="020B0A00000000000000" pitchFamily="50" charset="-128"/>
              </a:rPr>
              <a:t>3</a:t>
            </a:r>
            <a:r>
              <a:rPr kumimoji="1" lang="ja-JP" altLang="en-US" sz="2000" dirty="0">
                <a:solidFill>
                  <a:schemeClr val="tx2">
                    <a:lumMod val="50000"/>
                  </a:schemeClr>
                </a:solidFill>
                <a:latin typeface="HGS創英角ｺﾞｼｯｸUB" panose="020B0A00000000000000" pitchFamily="50" charset="-128"/>
                <a:ea typeface="HGS創英角ｺﾞｼｯｸUB" panose="020B0A00000000000000" pitchFamily="50" charset="-128"/>
              </a:rPr>
              <a:t>）ふるさとを取り戻すために</a:t>
            </a:r>
            <a:endParaRPr kumimoji="1" lang="en-US" altLang="ja-JP" sz="2000" dirty="0">
              <a:solidFill>
                <a:schemeClr val="tx2">
                  <a:lumMod val="50000"/>
                </a:schemeClr>
              </a:solidFill>
              <a:latin typeface="HGS創英角ｺﾞｼｯｸUB" panose="020B0A00000000000000" pitchFamily="50" charset="-128"/>
              <a:ea typeface="HGS創英角ｺﾞｼｯｸUB" panose="020B0A00000000000000" pitchFamily="50" charset="-128"/>
            </a:endParaRPr>
          </a:p>
          <a:p>
            <a:r>
              <a:rPr lang="ja-JP" altLang="en-US" sz="2000" dirty="0">
                <a:solidFill>
                  <a:schemeClr val="tx2">
                    <a:lumMod val="50000"/>
                  </a:schemeClr>
                </a:solidFill>
                <a:latin typeface="HGS創英角ｺﾞｼｯｸUB" panose="020B0A00000000000000" pitchFamily="50" charset="-128"/>
                <a:ea typeface="HGS創英角ｺﾞｼｯｸUB" panose="020B0A00000000000000" pitchFamily="50" charset="-128"/>
              </a:rPr>
              <a:t>（</a:t>
            </a:r>
            <a:r>
              <a:rPr lang="en-US" altLang="ja-JP" sz="2000" dirty="0">
                <a:solidFill>
                  <a:schemeClr val="tx2">
                    <a:lumMod val="50000"/>
                  </a:schemeClr>
                </a:solidFill>
                <a:latin typeface="HGS創英角ｺﾞｼｯｸUB" panose="020B0A00000000000000" pitchFamily="50" charset="-128"/>
                <a:ea typeface="HGS創英角ｺﾞｼｯｸUB" panose="020B0A00000000000000" pitchFamily="50" charset="-128"/>
              </a:rPr>
              <a:t>4</a:t>
            </a:r>
            <a:r>
              <a:rPr lang="ja-JP" altLang="en-US" sz="2000" dirty="0">
                <a:solidFill>
                  <a:schemeClr val="tx2">
                    <a:lumMod val="50000"/>
                  </a:schemeClr>
                </a:solidFill>
                <a:latin typeface="HGS創英角ｺﾞｼｯｸUB" panose="020B0A00000000000000" pitchFamily="50" charset="-128"/>
                <a:ea typeface="HGS創英角ｺﾞｼｯｸUB" panose="020B0A00000000000000" pitchFamily="50" charset="-128"/>
              </a:rPr>
              <a:t>）自立する地域づくりのために</a:t>
            </a:r>
            <a:endParaRPr lang="en-US" altLang="ja-JP" sz="2000" dirty="0">
              <a:solidFill>
                <a:schemeClr val="tx2">
                  <a:lumMod val="50000"/>
                </a:schemeClr>
              </a:solidFill>
              <a:latin typeface="HGS創英角ｺﾞｼｯｸUB" panose="020B0A00000000000000" pitchFamily="50" charset="-128"/>
              <a:ea typeface="HGS創英角ｺﾞｼｯｸUB" panose="020B0A00000000000000" pitchFamily="50" charset="-128"/>
            </a:endParaRPr>
          </a:p>
          <a:p>
            <a:r>
              <a:rPr kumimoji="1" lang="ja-JP" altLang="en-US" sz="2000" dirty="0">
                <a:solidFill>
                  <a:schemeClr val="tx2">
                    <a:lumMod val="50000"/>
                  </a:schemeClr>
                </a:solidFill>
                <a:latin typeface="HGS創英角ｺﾞｼｯｸUB" panose="020B0A00000000000000" pitchFamily="50" charset="-128"/>
                <a:ea typeface="HGS創英角ｺﾞｼｯｸUB" panose="020B0A00000000000000" pitchFamily="50" charset="-128"/>
              </a:rPr>
              <a:t>（</a:t>
            </a:r>
            <a:r>
              <a:rPr kumimoji="1" lang="en-US" altLang="ja-JP" sz="2000" dirty="0">
                <a:solidFill>
                  <a:schemeClr val="tx2">
                    <a:lumMod val="50000"/>
                  </a:schemeClr>
                </a:solidFill>
                <a:latin typeface="HGS創英角ｺﾞｼｯｸUB" panose="020B0A00000000000000" pitchFamily="50" charset="-128"/>
                <a:ea typeface="HGS創英角ｺﾞｼｯｸUB" panose="020B0A00000000000000" pitchFamily="50" charset="-128"/>
              </a:rPr>
              <a:t>5</a:t>
            </a:r>
            <a:r>
              <a:rPr kumimoji="1" lang="ja-JP" altLang="en-US" sz="2000" dirty="0">
                <a:solidFill>
                  <a:schemeClr val="tx2">
                    <a:lumMod val="50000"/>
                  </a:schemeClr>
                </a:solidFill>
                <a:latin typeface="HGS創英角ｺﾞｼｯｸUB" panose="020B0A00000000000000" pitchFamily="50" charset="-128"/>
                <a:ea typeface="HGS創英角ｺﾞｼｯｸUB" panose="020B0A00000000000000" pitchFamily="50" charset="-128"/>
              </a:rPr>
              <a:t>）原発災害をみんなで共有するために</a:t>
            </a:r>
            <a:endParaRPr kumimoji="1" lang="en-US" altLang="ja-JP" sz="2000" dirty="0">
              <a:solidFill>
                <a:schemeClr val="tx2">
                  <a:lumMod val="50000"/>
                </a:schemeClr>
              </a:solidFill>
              <a:latin typeface="HGS創英角ｺﾞｼｯｸUB" panose="020B0A00000000000000" pitchFamily="50" charset="-128"/>
              <a:ea typeface="HGS創英角ｺﾞｼｯｸUB" panose="020B0A00000000000000" pitchFamily="50" charset="-128"/>
            </a:endParaRPr>
          </a:p>
          <a:p>
            <a:r>
              <a:rPr lang="ja-JP" altLang="en-US" sz="2000" dirty="0">
                <a:solidFill>
                  <a:schemeClr val="tx2">
                    <a:lumMod val="50000"/>
                  </a:schemeClr>
                </a:solidFill>
                <a:latin typeface="HGS創英角ｺﾞｼｯｸUB" panose="020B0A00000000000000" pitchFamily="50" charset="-128"/>
                <a:ea typeface="HGS創英角ｺﾞｼｯｸUB" panose="020B0A00000000000000" pitchFamily="50" charset="-128"/>
              </a:rPr>
              <a:t>（</a:t>
            </a:r>
            <a:r>
              <a:rPr lang="en-US" altLang="ja-JP" sz="2000" dirty="0">
                <a:solidFill>
                  <a:schemeClr val="tx2">
                    <a:lumMod val="50000"/>
                  </a:schemeClr>
                </a:solidFill>
                <a:latin typeface="HGS創英角ｺﾞｼｯｸUB" panose="020B0A00000000000000" pitchFamily="50" charset="-128"/>
                <a:ea typeface="HGS創英角ｺﾞｼｯｸUB" panose="020B0A00000000000000" pitchFamily="50" charset="-128"/>
              </a:rPr>
              <a:t>6</a:t>
            </a:r>
            <a:r>
              <a:rPr lang="ja-JP" altLang="en-US" sz="2000" dirty="0">
                <a:solidFill>
                  <a:schemeClr val="tx2">
                    <a:lumMod val="50000"/>
                  </a:schemeClr>
                </a:solidFill>
                <a:latin typeface="HGS創英角ｺﾞｼｯｸUB" panose="020B0A00000000000000" pitchFamily="50" charset="-128"/>
                <a:ea typeface="HGS創英角ｺﾞｼｯｸUB" panose="020B0A00000000000000" pitchFamily="50" charset="-128"/>
              </a:rPr>
              <a:t>）持続可能な社会をつくるために</a:t>
            </a:r>
            <a:endParaRPr lang="en-US" altLang="ja-JP" sz="2000" dirty="0">
              <a:solidFill>
                <a:schemeClr val="tx2">
                  <a:lumMod val="50000"/>
                </a:schemeClr>
              </a:solidFill>
              <a:latin typeface="HGS創英角ｺﾞｼｯｸUB" panose="020B0A00000000000000" pitchFamily="50" charset="-128"/>
              <a:ea typeface="HGS創英角ｺﾞｼｯｸUB" panose="020B0A00000000000000" pitchFamily="50" charset="-128"/>
            </a:endParaRPr>
          </a:p>
          <a:p>
            <a:endParaRPr kumimoji="1" lang="en-US" altLang="ja-JP" sz="2000" dirty="0">
              <a:solidFill>
                <a:schemeClr val="tx2">
                  <a:lumMod val="50000"/>
                </a:schemeClr>
              </a:solidFill>
              <a:latin typeface="HGS創英角ｺﾞｼｯｸUB" panose="020B0A00000000000000" pitchFamily="50" charset="-128"/>
              <a:ea typeface="HGS創英角ｺﾞｼｯｸUB" panose="020B0A00000000000000" pitchFamily="50" charset="-128"/>
            </a:endParaRPr>
          </a:p>
          <a:p>
            <a:r>
              <a:rPr lang="en-US" altLang="ja-JP" sz="2000" dirty="0">
                <a:solidFill>
                  <a:schemeClr val="tx2">
                    <a:lumMod val="50000"/>
                  </a:schemeClr>
                </a:solidFill>
                <a:latin typeface="HGS創英角ｺﾞｼｯｸUB" panose="020B0A00000000000000" pitchFamily="50" charset="-128"/>
                <a:ea typeface="HGS創英角ｺﾞｼｯｸUB" panose="020B0A00000000000000" pitchFamily="50" charset="-128"/>
              </a:rPr>
              <a:t>※</a:t>
            </a:r>
            <a:r>
              <a:rPr lang="ja-JP" altLang="en-US" sz="2000" dirty="0">
                <a:solidFill>
                  <a:schemeClr val="tx2">
                    <a:lumMod val="50000"/>
                  </a:schemeClr>
                </a:solidFill>
                <a:latin typeface="HGS創英角ｺﾞｼｯｸUB" panose="020B0A00000000000000" pitchFamily="50" charset="-128"/>
                <a:ea typeface="HGS創英角ｺﾞｼｯｸUB" panose="020B0A00000000000000" pitchFamily="50" charset="-128"/>
              </a:rPr>
              <a:t>具体的な内容は「県民版 原発災害からの復興ビジョン」を参照されたい。</a:t>
            </a:r>
            <a:endParaRPr kumimoji="1" lang="ja-JP" altLang="en-US" sz="2000" dirty="0">
              <a:solidFill>
                <a:schemeClr val="tx2">
                  <a:lumMod val="50000"/>
                </a:schemeClr>
              </a:solidFill>
              <a:latin typeface="HGS創英角ｺﾞｼｯｸUB" panose="020B0A00000000000000" pitchFamily="50" charset="-128"/>
              <a:ea typeface="HGS創英角ｺﾞｼｯｸUB" panose="020B0A00000000000000" pitchFamily="50" charset="-128"/>
            </a:endParaRPr>
          </a:p>
        </p:txBody>
      </p:sp>
    </p:spTree>
    <p:extLst>
      <p:ext uri="{BB962C8B-B14F-4D97-AF65-F5344CB8AC3E}">
        <p14:creationId xmlns:p14="http://schemas.microsoft.com/office/powerpoint/2010/main" val="1804498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277" y="0"/>
            <a:ext cx="12192000" cy="717844"/>
          </a:xfrm>
          <a:solidFill>
            <a:srgbClr val="002060"/>
          </a:solidFill>
        </p:spPr>
        <p:txBody>
          <a:bodyPr>
            <a:normAutofit/>
          </a:bodyPr>
          <a:lstStyle/>
          <a:p>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まとめ　　</a:t>
            </a:r>
            <a:endParaRPr lang="ja-JP" altLang="en-US" sz="2800" dirty="0">
              <a:solidFill>
                <a:schemeClr val="bg1"/>
              </a:solidFill>
              <a:latin typeface="HGPｺﾞｼｯｸE" panose="020B0900000000000000" pitchFamily="50" charset="-128"/>
              <a:ea typeface="HGPｺﾞｼｯｸE" panose="020B0900000000000000" pitchFamily="50" charset="-128"/>
            </a:endParaRPr>
          </a:p>
        </p:txBody>
      </p:sp>
      <p:sp>
        <p:nvSpPr>
          <p:cNvPr id="19" name="スライド番号プレースホルダー 18">
            <a:extLst>
              <a:ext uri="{FF2B5EF4-FFF2-40B4-BE49-F238E27FC236}">
                <a16:creationId xmlns:a16="http://schemas.microsoft.com/office/drawing/2014/main" id="{9D36B828-D813-410E-A0CF-4E0567EE2D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01A3E4E7-0C57-014D-01B2-8E550882A328}"/>
              </a:ext>
            </a:extLst>
          </p:cNvPr>
          <p:cNvSpPr txBox="1"/>
          <p:nvPr/>
        </p:nvSpPr>
        <p:spPr>
          <a:xfrm>
            <a:off x="256674" y="930442"/>
            <a:ext cx="11614484" cy="5940088"/>
          </a:xfrm>
          <a:prstGeom prst="rect">
            <a:avLst/>
          </a:prstGeom>
          <a:noFill/>
        </p:spPr>
        <p:txBody>
          <a:bodyPr wrap="square" rtlCol="0">
            <a:spAutoFit/>
          </a:bodyPr>
          <a:lstStyle/>
          <a:p>
            <a:r>
              <a:rPr kumimoji="1" lang="ja-JP" altLang="en-US" sz="2000" dirty="0">
                <a:solidFill>
                  <a:schemeClr val="tx2">
                    <a:lumMod val="50000"/>
                  </a:schemeClr>
                </a:solidFill>
                <a:latin typeface="HGS創英角ｺﾞｼｯｸUB" panose="020B0A00000000000000" pitchFamily="50" charset="-128"/>
                <a:ea typeface="HGS創英角ｺﾞｼｯｸUB" panose="020B0A00000000000000" pitchFamily="50" charset="-128"/>
              </a:rPr>
              <a:t>ここで提案している「県民版 原発災害からの復興ビジョン」は、「ふくしま復興支援フォーラム」において何度か提案し、</a:t>
            </a:r>
            <a:r>
              <a:rPr kumimoji="1" lang="en-US" altLang="ja-JP" sz="2000" b="1"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rPr>
              <a:t>2022</a:t>
            </a:r>
            <a:r>
              <a:rPr kumimoji="1" lang="ja-JP" altLang="en-US" sz="2000"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rPr>
              <a:t>年</a:t>
            </a:r>
            <a:r>
              <a:rPr kumimoji="1" lang="en-US" altLang="ja-JP" sz="2000" b="1"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rPr>
              <a:t>9</a:t>
            </a:r>
            <a:r>
              <a:rPr kumimoji="1" lang="ja-JP" altLang="en-US" sz="2000" dirty="0">
                <a:solidFill>
                  <a:schemeClr val="tx2">
                    <a:lumMod val="50000"/>
                  </a:schemeClr>
                </a:solidFill>
                <a:latin typeface="HGS創英角ｺﾞｼｯｸUB" panose="020B0A00000000000000" pitchFamily="50" charset="-128"/>
                <a:ea typeface="HGS創英角ｺﾞｼｯｸUB" panose="020B0A00000000000000" pitchFamily="50" charset="-128"/>
              </a:rPr>
              <a:t>月に最終版を公表した。</a:t>
            </a:r>
            <a:endParaRPr kumimoji="1" lang="en-US" altLang="ja-JP" sz="2000" dirty="0">
              <a:solidFill>
                <a:schemeClr val="tx2">
                  <a:lumMod val="50000"/>
                </a:schemeClr>
              </a:solidFill>
              <a:latin typeface="HGS創英角ｺﾞｼｯｸUB" panose="020B0A00000000000000" pitchFamily="50" charset="-128"/>
              <a:ea typeface="HGS創英角ｺﾞｼｯｸUB" panose="020B0A00000000000000" pitchFamily="50" charset="-128"/>
            </a:endParaRPr>
          </a:p>
          <a:p>
            <a:endParaRPr lang="en-US" altLang="ja-JP" sz="2000" dirty="0">
              <a:solidFill>
                <a:schemeClr val="tx2">
                  <a:lumMod val="50000"/>
                </a:schemeClr>
              </a:solidFill>
              <a:latin typeface="HGS創英角ｺﾞｼｯｸUB" panose="020B0A00000000000000" pitchFamily="50" charset="-128"/>
              <a:ea typeface="HGS創英角ｺﾞｼｯｸUB" panose="020B0A00000000000000" pitchFamily="50" charset="-128"/>
            </a:endParaRPr>
          </a:p>
          <a:p>
            <a:r>
              <a:rPr kumimoji="1" lang="ja-JP" altLang="en-US" sz="2000" dirty="0">
                <a:solidFill>
                  <a:schemeClr val="tx2">
                    <a:lumMod val="50000"/>
                  </a:schemeClr>
                </a:solidFill>
                <a:latin typeface="HGS創英角ｺﾞｼｯｸUB" panose="020B0A00000000000000" pitchFamily="50" charset="-128"/>
                <a:ea typeface="HGS創英角ｺﾞｼｯｸUB" panose="020B0A00000000000000" pitchFamily="50" charset="-128"/>
              </a:rPr>
              <a:t>目指している方向は、被災地や被災自治体において、このビジョンが提起している</a:t>
            </a:r>
            <a:r>
              <a:rPr kumimoji="1" lang="en-US" altLang="ja-JP" sz="2000" b="1"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rPr>
              <a:t>3</a:t>
            </a:r>
            <a:r>
              <a:rPr kumimoji="1" lang="ja-JP" altLang="en-US" sz="2000" dirty="0">
                <a:solidFill>
                  <a:schemeClr val="tx2">
                    <a:lumMod val="50000"/>
                  </a:schemeClr>
                </a:solidFill>
                <a:latin typeface="HGS創英角ｺﾞｼｯｸUB" panose="020B0A00000000000000" pitchFamily="50" charset="-128"/>
                <a:ea typeface="HGS創英角ｺﾞｼｯｸUB" panose="020B0A00000000000000" pitchFamily="50" charset="-128"/>
              </a:rPr>
              <a:t>つの質についての具体的な指標群の整理（追加や修正など）をしながら、今後の復興の進め方の合意形成に寄与することである。</a:t>
            </a:r>
            <a:r>
              <a:rPr lang="ja-JP" altLang="en-US" sz="2000" dirty="0">
                <a:solidFill>
                  <a:schemeClr val="tx2">
                    <a:lumMod val="50000"/>
                  </a:schemeClr>
                </a:solidFill>
                <a:latin typeface="HGS創英角ｺﾞｼｯｸUB" panose="020B0A00000000000000" pitchFamily="50" charset="-128"/>
                <a:ea typeface="HGS創英角ｺﾞｼｯｸUB" panose="020B0A00000000000000" pitchFamily="50" charset="-128"/>
              </a:rPr>
              <a:t>そのことが</a:t>
            </a:r>
            <a:r>
              <a:rPr lang="ja-JP" altLang="en-US" sz="2000" dirty="0">
                <a:solidFill>
                  <a:srgbClr val="B02A00"/>
                </a:solidFill>
                <a:latin typeface="HGS創英角ｺﾞｼｯｸUB" panose="020B0A00000000000000" pitchFamily="50" charset="-128"/>
                <a:ea typeface="HGS創英角ｺﾞｼｯｸUB" panose="020B0A00000000000000" pitchFamily="50" charset="-128"/>
              </a:rPr>
              <a:t>「人間の復興」</a:t>
            </a:r>
            <a:r>
              <a:rPr lang="ja-JP" altLang="en-US" sz="2000" dirty="0">
                <a:solidFill>
                  <a:schemeClr val="tx2">
                    <a:lumMod val="50000"/>
                  </a:schemeClr>
                </a:solidFill>
                <a:latin typeface="HGS創英角ｺﾞｼｯｸUB" panose="020B0A00000000000000" pitchFamily="50" charset="-128"/>
                <a:ea typeface="HGS創英角ｺﾞｼｯｸUB" panose="020B0A00000000000000" pitchFamily="50" charset="-128"/>
              </a:rPr>
              <a:t>に繋がることになると考えている。</a:t>
            </a:r>
            <a:endParaRPr kumimoji="1" lang="en-US" altLang="ja-JP" sz="2000" dirty="0">
              <a:solidFill>
                <a:schemeClr val="tx2">
                  <a:lumMod val="50000"/>
                </a:schemeClr>
              </a:solidFill>
              <a:latin typeface="HGS創英角ｺﾞｼｯｸUB" panose="020B0A00000000000000" pitchFamily="50" charset="-128"/>
              <a:ea typeface="HGS創英角ｺﾞｼｯｸUB" panose="020B0A00000000000000" pitchFamily="50" charset="-128"/>
            </a:endParaRPr>
          </a:p>
          <a:p>
            <a:endParaRPr lang="en-US" altLang="ja-JP" sz="2000" dirty="0">
              <a:solidFill>
                <a:schemeClr val="tx2">
                  <a:lumMod val="50000"/>
                </a:schemeClr>
              </a:solidFill>
              <a:latin typeface="HGS創英角ｺﾞｼｯｸUB" panose="020B0A00000000000000" pitchFamily="50" charset="-128"/>
              <a:ea typeface="HGS創英角ｺﾞｼｯｸUB" panose="020B0A00000000000000" pitchFamily="50" charset="-128"/>
            </a:endParaRPr>
          </a:p>
          <a:p>
            <a:r>
              <a:rPr kumimoji="1" lang="en-US" altLang="ja-JP" sz="2000" b="1"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rPr>
              <a:t>2023</a:t>
            </a:r>
            <a:r>
              <a:rPr kumimoji="1" lang="ja-JP" altLang="en-US" sz="2000"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rPr>
              <a:t>年</a:t>
            </a:r>
            <a:r>
              <a:rPr kumimoji="1" lang="en-US" altLang="ja-JP" sz="2000" b="1"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rPr>
              <a:t>7</a:t>
            </a:r>
            <a:r>
              <a:rPr kumimoji="1" lang="ja-JP" altLang="en-US" sz="2000"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rPr>
              <a:t>月</a:t>
            </a:r>
            <a:r>
              <a:rPr kumimoji="1" lang="en-US" altLang="ja-JP" sz="2000" b="1" dirty="0">
                <a:solidFill>
                  <a:schemeClr val="tx2">
                    <a:lumMod val="50000"/>
                  </a:schemeClr>
                </a:solidFill>
                <a:latin typeface="Times New Roman" panose="02020603050405020304" pitchFamily="18" charset="0"/>
                <a:ea typeface="HGS創英角ｺﾞｼｯｸUB" panose="020B0A00000000000000" pitchFamily="50" charset="-128"/>
                <a:cs typeface="Times New Roman" panose="02020603050405020304" pitchFamily="18" charset="0"/>
              </a:rPr>
              <a:t>11</a:t>
            </a:r>
            <a:r>
              <a:rPr kumimoji="1" lang="ja-JP" altLang="en-US" sz="2000" dirty="0">
                <a:solidFill>
                  <a:schemeClr val="tx2">
                    <a:lumMod val="50000"/>
                  </a:schemeClr>
                </a:solidFill>
                <a:latin typeface="HGS創英角ｺﾞｼｯｸUB" panose="020B0A00000000000000" pitchFamily="50" charset="-128"/>
                <a:ea typeface="HGS創英角ｺﾞｼｯｸUB" panose="020B0A00000000000000" pitchFamily="50" charset="-128"/>
              </a:rPr>
              <a:t>日、「福島円卓会議」が第</a:t>
            </a:r>
            <a:r>
              <a:rPr kumimoji="1" lang="en-US" altLang="ja-JP" sz="2000" dirty="0">
                <a:solidFill>
                  <a:schemeClr val="tx2">
                    <a:lumMod val="50000"/>
                  </a:schemeClr>
                </a:solidFill>
                <a:latin typeface="HGS創英角ｺﾞｼｯｸUB" panose="020B0A00000000000000" pitchFamily="50" charset="-128"/>
                <a:ea typeface="HGS創英角ｺﾞｼｯｸUB" panose="020B0A00000000000000" pitchFamily="50" charset="-128"/>
              </a:rPr>
              <a:t>1</a:t>
            </a:r>
            <a:r>
              <a:rPr kumimoji="1" lang="ja-JP" altLang="en-US" sz="2000" dirty="0">
                <a:solidFill>
                  <a:schemeClr val="tx2">
                    <a:lumMod val="50000"/>
                  </a:schemeClr>
                </a:solidFill>
                <a:latin typeface="HGS創英角ｺﾞｼｯｸUB" panose="020B0A00000000000000" pitchFamily="50" charset="-128"/>
                <a:ea typeface="HGS創英角ｺﾞｼｯｸUB" panose="020B0A00000000000000" pitchFamily="50" charset="-128"/>
              </a:rPr>
              <a:t>回の会合を開催した。直接的には処理水の海洋投棄</a:t>
            </a:r>
            <a:r>
              <a:rPr lang="ja-JP" altLang="en-US" sz="2000" dirty="0">
                <a:solidFill>
                  <a:schemeClr val="tx2">
                    <a:lumMod val="50000"/>
                  </a:schemeClr>
                </a:solidFill>
                <a:latin typeface="HGS創英角ｺﾞｼｯｸUB" panose="020B0A00000000000000" pitchFamily="50" charset="-128"/>
                <a:ea typeface="HGS創英角ｺﾞｼｯｸUB" panose="020B0A00000000000000" pitchFamily="50" charset="-128"/>
              </a:rPr>
              <a:t>問題をきっかけに</a:t>
            </a:r>
            <a:r>
              <a:rPr kumimoji="1" lang="ja-JP" altLang="en-US" sz="2000" dirty="0">
                <a:solidFill>
                  <a:schemeClr val="tx2">
                    <a:lumMod val="50000"/>
                  </a:schemeClr>
                </a:solidFill>
                <a:latin typeface="HGS創英角ｺﾞｼｯｸUB" panose="020B0A00000000000000" pitchFamily="50" charset="-128"/>
                <a:ea typeface="HGS創英角ｺﾞｼｯｸUB" panose="020B0A00000000000000" pitchFamily="50" charset="-128"/>
              </a:rPr>
              <a:t>幅広い議論を呼びかけているが、福島における原発災害のさまざまな課題を取り上げていくことも企図されている。</a:t>
            </a:r>
            <a:endParaRPr kumimoji="1" lang="en-US" altLang="ja-JP" sz="2000" dirty="0">
              <a:solidFill>
                <a:schemeClr val="tx2">
                  <a:lumMod val="50000"/>
                </a:schemeClr>
              </a:solidFill>
              <a:latin typeface="HGS創英角ｺﾞｼｯｸUB" panose="020B0A00000000000000" pitchFamily="50" charset="-128"/>
              <a:ea typeface="HGS創英角ｺﾞｼｯｸUB" panose="020B0A00000000000000" pitchFamily="50" charset="-128"/>
            </a:endParaRPr>
          </a:p>
          <a:p>
            <a:endParaRPr lang="en-US" altLang="ja-JP" sz="2000" dirty="0">
              <a:solidFill>
                <a:schemeClr val="tx2">
                  <a:lumMod val="50000"/>
                </a:schemeClr>
              </a:solidFill>
              <a:latin typeface="HGS創英角ｺﾞｼｯｸUB" panose="020B0A00000000000000" pitchFamily="50" charset="-128"/>
              <a:ea typeface="HGS創英角ｺﾞｼｯｸUB" panose="020B0A00000000000000" pitchFamily="50" charset="-128"/>
            </a:endParaRPr>
          </a:p>
          <a:p>
            <a:r>
              <a:rPr lang="ja-JP" altLang="en-US" sz="2000" dirty="0">
                <a:solidFill>
                  <a:schemeClr val="tx2">
                    <a:lumMod val="50000"/>
                  </a:schemeClr>
                </a:solidFill>
                <a:latin typeface="HGS創英角ｺﾞｼｯｸUB" panose="020B0A00000000000000" pitchFamily="50" charset="-128"/>
                <a:ea typeface="HGS創英角ｺﾞｼｯｸUB" panose="020B0A00000000000000" pitchFamily="50" charset="-128"/>
              </a:rPr>
              <a:t>被災者・被災地が復興課題に対して主体的に取り組める場が求められている。</a:t>
            </a:r>
            <a:endParaRPr lang="en-US" altLang="ja-JP" sz="2000" dirty="0">
              <a:solidFill>
                <a:schemeClr val="tx2">
                  <a:lumMod val="50000"/>
                </a:schemeClr>
              </a:solidFill>
              <a:latin typeface="HGS創英角ｺﾞｼｯｸUB" panose="020B0A00000000000000" pitchFamily="50" charset="-128"/>
              <a:ea typeface="HGS創英角ｺﾞｼｯｸUB" panose="020B0A00000000000000" pitchFamily="50" charset="-128"/>
            </a:endParaRPr>
          </a:p>
          <a:p>
            <a:r>
              <a:rPr lang="ja-JP" altLang="en-US" sz="2000" dirty="0">
                <a:solidFill>
                  <a:schemeClr val="tx2">
                    <a:lumMod val="50000"/>
                  </a:schemeClr>
                </a:solidFill>
                <a:latin typeface="HGS創英角ｺﾞｼｯｸUB" panose="020B0A00000000000000" pitchFamily="50" charset="-128"/>
                <a:ea typeface="HGS創英角ｺﾞｼｯｸUB" panose="020B0A00000000000000" pitchFamily="50" charset="-128"/>
              </a:rPr>
              <a:t>原発災害からの復興は「原発事故の収束と廃炉」のような超長期かつ地震などの自然災害が多発する中で緊急を要する課題に直面している。あらためて</a:t>
            </a:r>
            <a:r>
              <a:rPr lang="ja-JP" altLang="en-US" sz="2000" dirty="0">
                <a:solidFill>
                  <a:srgbClr val="B02A00"/>
                </a:solidFill>
                <a:latin typeface="HGS創英角ｺﾞｼｯｸUB" panose="020B0A00000000000000" pitchFamily="50" charset="-128"/>
                <a:ea typeface="HGS創英角ｺﾞｼｯｸUB" panose="020B0A00000000000000" pitchFamily="50" charset="-128"/>
              </a:rPr>
              <a:t>広域的・長期的災害であるとともに複合的な災害にどう立ち向かっていくか</a:t>
            </a:r>
            <a:r>
              <a:rPr lang="ja-JP" altLang="en-US" sz="2000" dirty="0">
                <a:solidFill>
                  <a:schemeClr val="tx2">
                    <a:lumMod val="50000"/>
                  </a:schemeClr>
                </a:solidFill>
                <a:latin typeface="HGS創英角ｺﾞｼｯｸUB" panose="020B0A00000000000000" pitchFamily="50" charset="-128"/>
                <a:ea typeface="HGS創英角ｺﾞｼｯｸUB" panose="020B0A00000000000000" pitchFamily="50" charset="-128"/>
              </a:rPr>
              <a:t>、世代を跨いだ課題に対する継続的な取組みが求められている。</a:t>
            </a:r>
            <a:endParaRPr lang="en-US" altLang="ja-JP" sz="2000" dirty="0">
              <a:solidFill>
                <a:schemeClr val="tx2">
                  <a:lumMod val="50000"/>
                </a:schemeClr>
              </a:solidFill>
              <a:latin typeface="HGS創英角ｺﾞｼｯｸUB" panose="020B0A00000000000000" pitchFamily="50" charset="-128"/>
              <a:ea typeface="HGS創英角ｺﾞｼｯｸUB" panose="020B0A00000000000000" pitchFamily="50" charset="-128"/>
            </a:endParaRPr>
          </a:p>
          <a:p>
            <a:endParaRPr lang="en-US" altLang="ja-JP" sz="2000" dirty="0">
              <a:solidFill>
                <a:schemeClr val="tx2">
                  <a:lumMod val="50000"/>
                </a:schemeClr>
              </a:solidFill>
              <a:latin typeface="HGS創英角ｺﾞｼｯｸUB" panose="020B0A00000000000000" pitchFamily="50" charset="-128"/>
              <a:ea typeface="HGS創英角ｺﾞｼｯｸUB" panose="020B0A00000000000000" pitchFamily="50" charset="-128"/>
            </a:endParaRPr>
          </a:p>
          <a:p>
            <a:r>
              <a:rPr lang="ja-JP" altLang="en-US" sz="2000" dirty="0">
                <a:solidFill>
                  <a:srgbClr val="B02A00"/>
                </a:solidFill>
                <a:latin typeface="HGS創英角ｺﾞｼｯｸUB" panose="020B0A00000000000000" pitchFamily="50" charset="-128"/>
                <a:ea typeface="HGS創英角ｺﾞｼｯｸUB" panose="020B0A00000000000000" pitchFamily="50" charset="-128"/>
              </a:rPr>
              <a:t>全国土にわたって複合災害が頻発する中で、生命と暮らし、そして地域社会や環境を守り育てていくことは、共通の課題になっている</a:t>
            </a:r>
            <a:r>
              <a:rPr lang="ja-JP" altLang="en-US" sz="2000" dirty="0">
                <a:solidFill>
                  <a:schemeClr val="tx2">
                    <a:lumMod val="50000"/>
                  </a:schemeClr>
                </a:solidFill>
                <a:latin typeface="HGS創英角ｺﾞｼｯｸUB" panose="020B0A00000000000000" pitchFamily="50" charset="-128"/>
                <a:ea typeface="HGS創英角ｺﾞｼｯｸUB" panose="020B0A00000000000000" pitchFamily="50" charset="-128"/>
              </a:rPr>
              <a:t>ことを改めて痛感する。</a:t>
            </a:r>
            <a:endParaRPr lang="en-US" altLang="ja-JP" sz="2000" dirty="0">
              <a:solidFill>
                <a:schemeClr val="tx2">
                  <a:lumMod val="50000"/>
                </a:schemeClr>
              </a:solidFill>
              <a:latin typeface="HGS創英角ｺﾞｼｯｸUB" panose="020B0A00000000000000" pitchFamily="50" charset="-128"/>
              <a:ea typeface="HGS創英角ｺﾞｼｯｸUB" panose="020B0A00000000000000" pitchFamily="50" charset="-128"/>
            </a:endParaRPr>
          </a:p>
          <a:p>
            <a:endParaRPr kumimoji="1" lang="ja-JP" altLang="en-US" sz="2000" dirty="0">
              <a:latin typeface="HGS創英角ｺﾞｼｯｸUB" panose="020B0A00000000000000" pitchFamily="50" charset="-128"/>
              <a:ea typeface="HGS創英角ｺﾞｼｯｸUB" panose="020B0A00000000000000" pitchFamily="50" charset="-128"/>
            </a:endParaRPr>
          </a:p>
        </p:txBody>
      </p:sp>
    </p:spTree>
    <p:extLst>
      <p:ext uri="{BB962C8B-B14F-4D97-AF65-F5344CB8AC3E}">
        <p14:creationId xmlns:p14="http://schemas.microsoft.com/office/powerpoint/2010/main" val="3643551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2277"/>
            <a:ext cx="12192000" cy="717844"/>
          </a:xfrm>
          <a:solidFill>
            <a:srgbClr val="002060"/>
          </a:solidFill>
        </p:spPr>
        <p:txBody>
          <a:bodyPr>
            <a:normAutofit/>
          </a:bodyPr>
          <a:lstStyle/>
          <a:p>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3200" dirty="0">
                <a:solidFill>
                  <a:schemeClr val="bg1"/>
                </a:solidFill>
                <a:latin typeface="HGP創英角ｺﾞｼｯｸUB" panose="020B0A00000000000000" pitchFamily="50" charset="-128"/>
                <a:ea typeface="HGP創英角ｺﾞｼｯｸUB" panose="020B0A00000000000000" pitchFamily="50" charset="-128"/>
                <a:cs typeface="Times New Roman" panose="02020603050405020304" pitchFamily="18" charset="0"/>
              </a:rPr>
              <a:t>はじめに－関東大震災</a:t>
            </a:r>
            <a:r>
              <a:rPr lang="en-US" altLang="ja-JP" sz="3200" b="1" dirty="0">
                <a:solidFill>
                  <a:schemeClr val="bg1"/>
                </a:solidFill>
                <a:latin typeface="Times New Roman" panose="02020603050405020304" pitchFamily="18" charset="0"/>
                <a:ea typeface="HGP創英角ｺﾞｼｯｸUB" panose="020B0A00000000000000" pitchFamily="50" charset="-128"/>
                <a:cs typeface="Times New Roman" panose="02020603050405020304" pitchFamily="18" charset="0"/>
              </a:rPr>
              <a:t>100</a:t>
            </a:r>
            <a:r>
              <a:rPr lang="ja-JP" altLang="en-US" sz="3200" dirty="0">
                <a:solidFill>
                  <a:schemeClr val="bg1"/>
                </a:solidFill>
                <a:latin typeface="Times New Roman" panose="02020603050405020304" pitchFamily="18" charset="0"/>
                <a:ea typeface="HGP創英角ｺﾞｼｯｸUB" panose="020B0A00000000000000" pitchFamily="50" charset="-128"/>
                <a:cs typeface="Times New Roman" panose="02020603050405020304" pitchFamily="18" charset="0"/>
              </a:rPr>
              <a:t>年　</a:t>
            </a:r>
            <a:r>
              <a:rPr lang="en-US" altLang="ja-JP" sz="3200" dirty="0">
                <a:solidFill>
                  <a:schemeClr val="bg1"/>
                </a:solidFill>
                <a:latin typeface="Times New Roman" panose="02020603050405020304" pitchFamily="18" charset="0"/>
                <a:ea typeface="HGP創英角ｺﾞｼｯｸUB" panose="020B0A00000000000000" pitchFamily="50" charset="-128"/>
                <a:cs typeface="Times New Roman" panose="02020603050405020304" pitchFamily="18" charset="0"/>
              </a:rPr>
              <a:t>-1</a:t>
            </a:r>
            <a:endParaRPr lang="ja-JP" altLang="en-US" sz="2800" dirty="0">
              <a:solidFill>
                <a:schemeClr val="bg1"/>
              </a:solidFill>
              <a:latin typeface="Times New Roman" panose="02020603050405020304" pitchFamily="18" charset="0"/>
              <a:ea typeface="HGP創英角ｺﾞｼｯｸUB" panose="020B0A00000000000000" pitchFamily="50" charset="-128"/>
              <a:cs typeface="Times New Roman" panose="02020603050405020304" pitchFamily="18" charset="0"/>
            </a:endParaRPr>
          </a:p>
        </p:txBody>
      </p:sp>
      <p:sp>
        <p:nvSpPr>
          <p:cNvPr id="19" name="スライド番号プレースホルダー 18">
            <a:extLst>
              <a:ext uri="{FF2B5EF4-FFF2-40B4-BE49-F238E27FC236}">
                <a16:creationId xmlns:a16="http://schemas.microsoft.com/office/drawing/2014/main" id="{9D36B828-D813-410E-A0CF-4E0567EE2D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pic>
        <p:nvPicPr>
          <p:cNvPr id="3" name="図 2">
            <a:extLst>
              <a:ext uri="{FF2B5EF4-FFF2-40B4-BE49-F238E27FC236}">
                <a16:creationId xmlns:a16="http://schemas.microsoft.com/office/drawing/2014/main" id="{CD4B55F7-26E4-7F39-4444-E6A6E5CEEB86}"/>
              </a:ext>
            </a:extLst>
          </p:cNvPr>
          <p:cNvPicPr>
            <a:picLocks noChangeAspect="1"/>
          </p:cNvPicPr>
          <p:nvPr/>
        </p:nvPicPr>
        <p:blipFill>
          <a:blip r:embed="rId3"/>
          <a:stretch>
            <a:fillRect/>
          </a:stretch>
        </p:blipFill>
        <p:spPr>
          <a:xfrm>
            <a:off x="179294" y="791975"/>
            <a:ext cx="4274200" cy="5706349"/>
          </a:xfrm>
          <a:prstGeom prst="rect">
            <a:avLst/>
          </a:prstGeom>
        </p:spPr>
      </p:pic>
      <p:sp>
        <p:nvSpPr>
          <p:cNvPr id="4" name="テキスト ボックス 3">
            <a:extLst>
              <a:ext uri="{FF2B5EF4-FFF2-40B4-BE49-F238E27FC236}">
                <a16:creationId xmlns:a16="http://schemas.microsoft.com/office/drawing/2014/main" id="{329F9DE0-5CBB-315B-7C8F-127DE40A8E64}"/>
              </a:ext>
            </a:extLst>
          </p:cNvPr>
          <p:cNvSpPr txBox="1"/>
          <p:nvPr/>
        </p:nvSpPr>
        <p:spPr>
          <a:xfrm>
            <a:off x="179294" y="6538913"/>
            <a:ext cx="4392706" cy="369332"/>
          </a:xfrm>
          <a:prstGeom prst="rect">
            <a:avLst/>
          </a:prstGeom>
          <a:noFill/>
        </p:spPr>
        <p:txBody>
          <a:bodyPr wrap="square" rtlCol="0">
            <a:spAutoFit/>
          </a:bodyPr>
          <a:lstStyle/>
          <a:p>
            <a:r>
              <a:rPr kumimoji="1" lang="ja-JP" altLang="en-US" dirty="0">
                <a:solidFill>
                  <a:schemeClr val="tx2">
                    <a:lumMod val="50000"/>
                  </a:schemeClr>
                </a:solidFill>
                <a:latin typeface="+mj-ea"/>
                <a:ea typeface="+mj-ea"/>
              </a:rPr>
              <a:t>　</a:t>
            </a:r>
            <a:r>
              <a:rPr kumimoji="1" lang="ja-JP" altLang="en-US" dirty="0">
                <a:solidFill>
                  <a:schemeClr val="tx2">
                    <a:lumMod val="50000"/>
                  </a:schemeClr>
                </a:solidFill>
                <a:latin typeface="HGPｺﾞｼｯｸE" panose="020B0900000000000000" pitchFamily="50" charset="-128"/>
                <a:ea typeface="HGPｺﾞｼｯｸE" panose="020B0900000000000000" pitchFamily="50" charset="-128"/>
              </a:rPr>
              <a:t>（朝日新聞デジタルより）</a:t>
            </a:r>
          </a:p>
        </p:txBody>
      </p:sp>
      <p:pic>
        <p:nvPicPr>
          <p:cNvPr id="5" name="図 4">
            <a:extLst>
              <a:ext uri="{FF2B5EF4-FFF2-40B4-BE49-F238E27FC236}">
                <a16:creationId xmlns:a16="http://schemas.microsoft.com/office/drawing/2014/main" id="{1ED13AA8-948A-A713-AD7B-F08C2BF00D45}"/>
              </a:ext>
            </a:extLst>
          </p:cNvPr>
          <p:cNvPicPr>
            <a:picLocks noChangeAspect="1"/>
          </p:cNvPicPr>
          <p:nvPr/>
        </p:nvPicPr>
        <p:blipFill>
          <a:blip r:embed="rId4"/>
          <a:stretch>
            <a:fillRect/>
          </a:stretch>
        </p:blipFill>
        <p:spPr>
          <a:xfrm>
            <a:off x="4741001" y="794842"/>
            <a:ext cx="7450999" cy="5644298"/>
          </a:xfrm>
          <a:prstGeom prst="rect">
            <a:avLst/>
          </a:prstGeom>
        </p:spPr>
      </p:pic>
      <p:sp>
        <p:nvSpPr>
          <p:cNvPr id="7" name="テキスト ボックス 6">
            <a:extLst>
              <a:ext uri="{FF2B5EF4-FFF2-40B4-BE49-F238E27FC236}">
                <a16:creationId xmlns:a16="http://schemas.microsoft.com/office/drawing/2014/main" id="{526BEB13-4B70-B0A2-A0D8-12A42E263E94}"/>
              </a:ext>
            </a:extLst>
          </p:cNvPr>
          <p:cNvSpPr txBox="1"/>
          <p:nvPr/>
        </p:nvSpPr>
        <p:spPr>
          <a:xfrm>
            <a:off x="4818529" y="6483296"/>
            <a:ext cx="6122894" cy="369332"/>
          </a:xfrm>
          <a:prstGeom prst="rect">
            <a:avLst/>
          </a:prstGeom>
          <a:noFill/>
        </p:spPr>
        <p:txBody>
          <a:bodyPr wrap="square">
            <a:spAutoFit/>
          </a:bodyPr>
          <a:lstStyle/>
          <a:p>
            <a:r>
              <a:rPr lang="ja-JP" altLang="en-US" dirty="0">
                <a:solidFill>
                  <a:schemeClr val="tx2">
                    <a:lumMod val="50000"/>
                  </a:schemeClr>
                </a:solidFill>
                <a:latin typeface="HGPｺﾞｼｯｸE" panose="020B0900000000000000" pitchFamily="50" charset="-128"/>
                <a:ea typeface="HGPｺﾞｼｯｸE" panose="020B0900000000000000" pitchFamily="50" charset="-128"/>
              </a:rPr>
              <a:t>（防災科学技術研究所自然災害情報室より）</a:t>
            </a:r>
          </a:p>
        </p:txBody>
      </p:sp>
      <p:sp>
        <p:nvSpPr>
          <p:cNvPr id="8" name="正方形/長方形 7">
            <a:extLst>
              <a:ext uri="{FF2B5EF4-FFF2-40B4-BE49-F238E27FC236}">
                <a16:creationId xmlns:a16="http://schemas.microsoft.com/office/drawing/2014/main" id="{F6532602-FDE1-8A2D-5CAB-6DA3A3E6F01D}"/>
              </a:ext>
            </a:extLst>
          </p:cNvPr>
          <p:cNvSpPr/>
          <p:nvPr/>
        </p:nvSpPr>
        <p:spPr>
          <a:xfrm>
            <a:off x="5517155" y="5262927"/>
            <a:ext cx="2635623" cy="512609"/>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8ACACF5B-CD01-071F-6029-5FEF72C8DC02}"/>
              </a:ext>
            </a:extLst>
          </p:cNvPr>
          <p:cNvSpPr/>
          <p:nvPr/>
        </p:nvSpPr>
        <p:spPr>
          <a:xfrm>
            <a:off x="7667281" y="3803948"/>
            <a:ext cx="2182761" cy="512609"/>
          </a:xfrm>
          <a:prstGeom prst="rect">
            <a:avLst/>
          </a:prstGeom>
          <a:noFill/>
          <a:ln w="38100">
            <a:solidFill>
              <a:srgbClr val="D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2C1E65B7-D318-8DA0-D79C-59A217DFC58F}"/>
              </a:ext>
            </a:extLst>
          </p:cNvPr>
          <p:cNvSpPr txBox="1"/>
          <p:nvPr/>
        </p:nvSpPr>
        <p:spPr>
          <a:xfrm>
            <a:off x="6590889" y="3158410"/>
            <a:ext cx="3569110" cy="369332"/>
          </a:xfrm>
          <a:prstGeom prst="rect">
            <a:avLst/>
          </a:prstGeom>
          <a:noFill/>
        </p:spPr>
        <p:txBody>
          <a:bodyPr wrap="square" rtlCol="0">
            <a:spAutoFit/>
          </a:bodyPr>
          <a:lstStyle/>
          <a:p>
            <a:r>
              <a:rPr kumimoji="1" lang="ja-JP" altLang="en-US" sz="1600" dirty="0">
                <a:latin typeface="HG創英角ｺﾞｼｯｸUB" panose="020B0A09000000000000" pitchFamily="49" charset="-128"/>
                <a:ea typeface="HG創英角ｺﾞｼｯｸUB" panose="020B0A09000000000000" pitchFamily="49" charset="-128"/>
              </a:rPr>
              <a:t>（</a:t>
            </a:r>
            <a:r>
              <a:rPr kumimoji="1" lang="ja-JP" altLang="en-US" sz="1600" dirty="0">
                <a:solidFill>
                  <a:srgbClr val="C00000"/>
                </a:solidFill>
                <a:latin typeface="HG創英角ｺﾞｼｯｸUB" panose="020B0A09000000000000" pitchFamily="49" charset="-128"/>
                <a:ea typeface="HG創英角ｺﾞｼｯｸUB" panose="020B0A09000000000000" pitchFamily="49" charset="-128"/>
              </a:rPr>
              <a:t>東北地方太平洋沖地震　</a:t>
            </a:r>
            <a:r>
              <a:rPr kumimoji="1" lang="en-US" altLang="ja-JP" dirty="0">
                <a:solidFill>
                  <a:srgbClr val="C00000"/>
                </a:solidFill>
              </a:rPr>
              <a:t>M</a:t>
            </a:r>
            <a:r>
              <a:rPr kumimoji="1" lang="ja-JP" altLang="en-US" dirty="0">
                <a:solidFill>
                  <a:srgbClr val="C00000"/>
                </a:solidFill>
              </a:rPr>
              <a:t>＝</a:t>
            </a:r>
            <a:r>
              <a:rPr kumimoji="1" lang="en-US" altLang="ja-JP" dirty="0">
                <a:solidFill>
                  <a:srgbClr val="C00000"/>
                </a:solidFill>
              </a:rPr>
              <a:t>9.0</a:t>
            </a:r>
            <a:r>
              <a:rPr kumimoji="1" lang="ja-JP" altLang="en-US" dirty="0"/>
              <a:t>）</a:t>
            </a:r>
          </a:p>
        </p:txBody>
      </p:sp>
      <p:sp>
        <p:nvSpPr>
          <p:cNvPr id="11" name="吹き出し: 円形 10">
            <a:extLst>
              <a:ext uri="{FF2B5EF4-FFF2-40B4-BE49-F238E27FC236}">
                <a16:creationId xmlns:a16="http://schemas.microsoft.com/office/drawing/2014/main" id="{39720FB4-C06D-DD97-5FA7-C46D254EB943}"/>
              </a:ext>
            </a:extLst>
          </p:cNvPr>
          <p:cNvSpPr/>
          <p:nvPr/>
        </p:nvSpPr>
        <p:spPr>
          <a:xfrm>
            <a:off x="8388334" y="723678"/>
            <a:ext cx="3569109" cy="1673028"/>
          </a:xfrm>
          <a:prstGeom prst="wedgeEllipseCallout">
            <a:avLst>
              <a:gd name="adj1" fmla="val -54261"/>
              <a:gd name="adj2" fmla="val 16817"/>
            </a:avLst>
          </a:prstGeom>
          <a:solidFill>
            <a:schemeClr val="accent6">
              <a:lumMod val="20000"/>
              <a:lumOff val="8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0F2C4321-FBA9-E80B-EA6D-0BFF546EF2C5}"/>
              </a:ext>
            </a:extLst>
          </p:cNvPr>
          <p:cNvSpPr txBox="1"/>
          <p:nvPr/>
        </p:nvSpPr>
        <p:spPr>
          <a:xfrm>
            <a:off x="8326129" y="936309"/>
            <a:ext cx="3751715" cy="1477328"/>
          </a:xfrm>
          <a:prstGeom prst="rect">
            <a:avLst/>
          </a:prstGeom>
          <a:noFill/>
        </p:spPr>
        <p:txBody>
          <a:bodyPr wrap="square" rtlCol="0">
            <a:spAutoFit/>
          </a:bodyPr>
          <a:lstStyle/>
          <a:p>
            <a:pPr algn="ctr"/>
            <a:r>
              <a:rPr kumimoji="1" lang="en-US" altLang="ja-JP" b="1" dirty="0">
                <a:solidFill>
                  <a:srgbClr val="C00000"/>
                </a:solidFill>
                <a:latin typeface="Times New Roman" panose="02020603050405020304" pitchFamily="18" charset="0"/>
                <a:ea typeface="HGPｺﾞｼｯｸE" panose="020B0900000000000000" pitchFamily="50" charset="-128"/>
                <a:cs typeface="Times New Roman" panose="02020603050405020304" pitchFamily="18" charset="0"/>
              </a:rPr>
              <a:t>1923</a:t>
            </a:r>
            <a:r>
              <a:rPr kumimoji="1" lang="ja-JP" altLang="en-US" dirty="0">
                <a:solidFill>
                  <a:srgbClr val="C00000"/>
                </a:solidFill>
                <a:latin typeface="Times New Roman" panose="02020603050405020304" pitchFamily="18" charset="0"/>
                <a:ea typeface="HGPｺﾞｼｯｸE" panose="020B0900000000000000" pitchFamily="50" charset="-128"/>
                <a:cs typeface="Times New Roman" panose="02020603050405020304" pitchFamily="18" charset="0"/>
              </a:rPr>
              <a:t>年</a:t>
            </a:r>
            <a:r>
              <a:rPr kumimoji="1" lang="en-US" altLang="ja-JP" b="1" dirty="0">
                <a:solidFill>
                  <a:srgbClr val="C00000"/>
                </a:solidFill>
                <a:latin typeface="Times New Roman" panose="02020603050405020304" pitchFamily="18" charset="0"/>
                <a:ea typeface="HGPｺﾞｼｯｸE" panose="020B0900000000000000" pitchFamily="50" charset="-128"/>
                <a:cs typeface="Times New Roman" panose="02020603050405020304" pitchFamily="18" charset="0"/>
              </a:rPr>
              <a:t>9</a:t>
            </a:r>
            <a:r>
              <a:rPr kumimoji="1" lang="ja-JP" altLang="en-US" dirty="0">
                <a:solidFill>
                  <a:srgbClr val="C00000"/>
                </a:solidFill>
                <a:latin typeface="Times New Roman" panose="02020603050405020304" pitchFamily="18" charset="0"/>
                <a:ea typeface="HGPｺﾞｼｯｸE" panose="020B0900000000000000" pitchFamily="50" charset="-128"/>
                <a:cs typeface="Times New Roman" panose="02020603050405020304" pitchFamily="18" charset="0"/>
              </a:rPr>
              <a:t>月</a:t>
            </a:r>
            <a:r>
              <a:rPr kumimoji="1" lang="en-US" altLang="ja-JP" b="1" dirty="0">
                <a:solidFill>
                  <a:srgbClr val="C00000"/>
                </a:solidFill>
                <a:latin typeface="Times New Roman" panose="02020603050405020304" pitchFamily="18" charset="0"/>
                <a:ea typeface="HGPｺﾞｼｯｸE" panose="020B0900000000000000" pitchFamily="50" charset="-128"/>
                <a:cs typeface="Times New Roman" panose="02020603050405020304" pitchFamily="18" charset="0"/>
              </a:rPr>
              <a:t>1</a:t>
            </a:r>
            <a:r>
              <a:rPr lang="ja-JP" altLang="en-US" dirty="0">
                <a:solidFill>
                  <a:srgbClr val="C00000"/>
                </a:solidFill>
                <a:latin typeface="Times New Roman" panose="02020603050405020304" pitchFamily="18" charset="0"/>
                <a:ea typeface="HGPｺﾞｼｯｸE" panose="020B0900000000000000" pitchFamily="50" charset="-128"/>
                <a:cs typeface="Times New Roman" panose="02020603050405020304" pitchFamily="18" charset="0"/>
              </a:rPr>
              <a:t>日の本震以降、翌</a:t>
            </a:r>
            <a:endParaRPr lang="en-US" altLang="ja-JP" dirty="0">
              <a:solidFill>
                <a:srgbClr val="C00000"/>
              </a:solidFill>
              <a:latin typeface="Times New Roman" panose="02020603050405020304" pitchFamily="18" charset="0"/>
              <a:ea typeface="HGPｺﾞｼｯｸE" panose="020B0900000000000000" pitchFamily="50" charset="-128"/>
              <a:cs typeface="Times New Roman" panose="02020603050405020304" pitchFamily="18" charset="0"/>
            </a:endParaRPr>
          </a:p>
          <a:p>
            <a:pPr algn="ctr"/>
            <a:r>
              <a:rPr lang="ja-JP" altLang="en-US" dirty="0">
                <a:solidFill>
                  <a:srgbClr val="C00000"/>
                </a:solidFill>
                <a:latin typeface="Times New Roman" panose="02020603050405020304" pitchFamily="18" charset="0"/>
                <a:ea typeface="HGPｺﾞｼｯｸE" panose="020B0900000000000000" pitchFamily="50" charset="-128"/>
                <a:cs typeface="Times New Roman" panose="02020603050405020304" pitchFamily="18" charset="0"/>
              </a:rPr>
              <a:t>年の</a:t>
            </a:r>
            <a:r>
              <a:rPr lang="en-US" altLang="ja-JP" dirty="0">
                <a:solidFill>
                  <a:srgbClr val="C00000"/>
                </a:solidFill>
                <a:latin typeface="Times New Roman" panose="02020603050405020304" pitchFamily="18" charset="0"/>
                <a:ea typeface="HGPｺﾞｼｯｸE" panose="020B0900000000000000" pitchFamily="50" charset="-128"/>
                <a:cs typeface="Times New Roman" panose="02020603050405020304" pitchFamily="18" charset="0"/>
              </a:rPr>
              <a:t>1</a:t>
            </a:r>
            <a:r>
              <a:rPr lang="ja-JP" altLang="en-US" dirty="0">
                <a:solidFill>
                  <a:srgbClr val="C00000"/>
                </a:solidFill>
                <a:latin typeface="Times New Roman" panose="02020603050405020304" pitchFamily="18" charset="0"/>
                <a:ea typeface="HGPｺﾞｼｯｸE" panose="020B0900000000000000" pitchFamily="50" charset="-128"/>
                <a:cs typeface="Times New Roman" panose="02020603050405020304" pitchFamily="18" charset="0"/>
              </a:rPr>
              <a:t>月までに</a:t>
            </a:r>
            <a:r>
              <a:rPr lang="en-US" altLang="ja-JP" b="1" dirty="0">
                <a:solidFill>
                  <a:srgbClr val="C00000"/>
                </a:solidFill>
                <a:latin typeface="Times New Roman" panose="02020603050405020304" pitchFamily="18" charset="0"/>
                <a:ea typeface="HGPｺﾞｼｯｸE" panose="020B0900000000000000" pitchFamily="50" charset="-128"/>
                <a:cs typeface="Times New Roman" panose="02020603050405020304" pitchFamily="18" charset="0"/>
              </a:rPr>
              <a:t>6</a:t>
            </a:r>
            <a:r>
              <a:rPr lang="ja-JP" altLang="en-US" dirty="0">
                <a:solidFill>
                  <a:srgbClr val="C00000"/>
                </a:solidFill>
                <a:latin typeface="Times New Roman" panose="02020603050405020304" pitchFamily="18" charset="0"/>
                <a:ea typeface="HGPｺﾞｼｯｸE" panose="020B0900000000000000" pitchFamily="50" charset="-128"/>
                <a:cs typeface="Times New Roman" panose="02020603050405020304" pitchFamily="18" charset="0"/>
              </a:rPr>
              <a:t>つの</a:t>
            </a:r>
            <a:r>
              <a:rPr lang="en-US" altLang="ja-JP" b="1" dirty="0">
                <a:solidFill>
                  <a:srgbClr val="C00000"/>
                </a:solidFill>
                <a:latin typeface="Times New Roman" panose="02020603050405020304" pitchFamily="18" charset="0"/>
                <a:ea typeface="HGPｺﾞｼｯｸE" panose="020B0900000000000000" pitchFamily="50" charset="-128"/>
                <a:cs typeface="Times New Roman" panose="02020603050405020304" pitchFamily="18" charset="0"/>
              </a:rPr>
              <a:t>M7</a:t>
            </a:r>
            <a:r>
              <a:rPr lang="ja-JP" altLang="en-US" dirty="0">
                <a:solidFill>
                  <a:srgbClr val="C00000"/>
                </a:solidFill>
                <a:latin typeface="Times New Roman" panose="02020603050405020304" pitchFamily="18" charset="0"/>
                <a:ea typeface="HGPｺﾞｼｯｸE" panose="020B0900000000000000" pitchFamily="50" charset="-128"/>
                <a:cs typeface="Times New Roman" panose="02020603050405020304" pitchFamily="18" charset="0"/>
              </a:rPr>
              <a:t>以上の首都直下型地震が重なったことが大きな被害につながっている</a:t>
            </a:r>
            <a:endParaRPr lang="en-US" altLang="ja-JP" dirty="0">
              <a:solidFill>
                <a:srgbClr val="C00000"/>
              </a:solidFill>
              <a:latin typeface="Times New Roman" panose="02020603050405020304" pitchFamily="18" charset="0"/>
              <a:ea typeface="HGPｺﾞｼｯｸE" panose="020B0900000000000000" pitchFamily="50" charset="-128"/>
              <a:cs typeface="Times New Roman" panose="02020603050405020304" pitchFamily="18" charset="0"/>
            </a:endParaRPr>
          </a:p>
          <a:p>
            <a:pPr algn="ctr"/>
            <a:r>
              <a:rPr kumimoji="1" lang="ja-JP" altLang="en-US" dirty="0">
                <a:solidFill>
                  <a:srgbClr val="C00000"/>
                </a:solidFill>
                <a:latin typeface="Times New Roman" panose="02020603050405020304" pitchFamily="18" charset="0"/>
                <a:ea typeface="HGPｺﾞｼｯｸE" panose="020B0900000000000000" pitchFamily="50" charset="-128"/>
                <a:cs typeface="Times New Roman" panose="02020603050405020304" pitchFamily="18" charset="0"/>
              </a:rPr>
              <a:t>左の図表、参照</a:t>
            </a:r>
          </a:p>
        </p:txBody>
      </p:sp>
      <p:sp>
        <p:nvSpPr>
          <p:cNvPr id="6" name="楕円 5">
            <a:extLst>
              <a:ext uri="{FF2B5EF4-FFF2-40B4-BE49-F238E27FC236}">
                <a16:creationId xmlns:a16="http://schemas.microsoft.com/office/drawing/2014/main" id="{A8FD88AE-4E6B-4C85-3AD3-926A4FEBFDFB}"/>
              </a:ext>
            </a:extLst>
          </p:cNvPr>
          <p:cNvSpPr/>
          <p:nvPr/>
        </p:nvSpPr>
        <p:spPr>
          <a:xfrm>
            <a:off x="0" y="707436"/>
            <a:ext cx="2541220" cy="1852884"/>
          </a:xfrm>
          <a:prstGeom prst="ellipse">
            <a:avLst/>
          </a:prstGeom>
          <a:noFill/>
          <a:ln w="38100">
            <a:solidFill>
              <a:srgbClr val="DA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吹き出し: 円形 12">
            <a:extLst>
              <a:ext uri="{FF2B5EF4-FFF2-40B4-BE49-F238E27FC236}">
                <a16:creationId xmlns:a16="http://schemas.microsoft.com/office/drawing/2014/main" id="{B0EF27C5-B4B6-A422-2AFF-A6E7E818EA79}"/>
              </a:ext>
            </a:extLst>
          </p:cNvPr>
          <p:cNvSpPr/>
          <p:nvPr/>
        </p:nvSpPr>
        <p:spPr>
          <a:xfrm>
            <a:off x="8440285" y="5086071"/>
            <a:ext cx="1984856" cy="608296"/>
          </a:xfrm>
          <a:prstGeom prst="wedgeEllipseCallout">
            <a:avLst>
              <a:gd name="adj1" fmla="val -64915"/>
              <a:gd name="adj2" fmla="val 18495"/>
            </a:avLst>
          </a:prstGeom>
          <a:solidFill>
            <a:schemeClr val="accent6">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73312904-6C2D-A5D7-61EB-46D4BE2DF5D1}"/>
              </a:ext>
            </a:extLst>
          </p:cNvPr>
          <p:cNvSpPr txBox="1"/>
          <p:nvPr/>
        </p:nvSpPr>
        <p:spPr>
          <a:xfrm>
            <a:off x="8758662" y="5149900"/>
            <a:ext cx="2182761" cy="369332"/>
          </a:xfrm>
          <a:prstGeom prst="rect">
            <a:avLst/>
          </a:prstGeom>
          <a:noFill/>
        </p:spPr>
        <p:txBody>
          <a:bodyPr wrap="square" rtlCol="0">
            <a:spAutoFit/>
          </a:bodyPr>
          <a:lstStyle/>
          <a:p>
            <a:r>
              <a:rPr kumimoji="1" lang="ja-JP" altLang="en-US" dirty="0">
                <a:solidFill>
                  <a:srgbClr val="C00000"/>
                </a:solidFill>
                <a:latin typeface="HGPｺﾞｼｯｸE" panose="020B0900000000000000" pitchFamily="50" charset="-128"/>
                <a:ea typeface="HGPｺﾞｼｯｸE" panose="020B0900000000000000" pitchFamily="50" charset="-128"/>
              </a:rPr>
              <a:t>館山市内です</a:t>
            </a:r>
          </a:p>
        </p:txBody>
      </p:sp>
      <p:sp>
        <p:nvSpPr>
          <p:cNvPr id="15" name="楕円 14">
            <a:extLst>
              <a:ext uri="{FF2B5EF4-FFF2-40B4-BE49-F238E27FC236}">
                <a16:creationId xmlns:a16="http://schemas.microsoft.com/office/drawing/2014/main" id="{80345229-F808-0AE8-0FEE-A0B1B82C9167}"/>
              </a:ext>
            </a:extLst>
          </p:cNvPr>
          <p:cNvSpPr/>
          <p:nvPr/>
        </p:nvSpPr>
        <p:spPr>
          <a:xfrm>
            <a:off x="3930792" y="1033571"/>
            <a:ext cx="693191" cy="538842"/>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4524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animBg="1"/>
      <p:bldP spid="12" grpId="0"/>
      <p:bldP spid="6" grpId="0" animBg="1"/>
      <p:bldP spid="13" grpId="0" animBg="1"/>
      <p:bldP spid="14" grpId="0"/>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277" y="0"/>
            <a:ext cx="12192000" cy="717844"/>
          </a:xfrm>
          <a:solidFill>
            <a:srgbClr val="002060"/>
          </a:solidFill>
        </p:spPr>
        <p:txBody>
          <a:bodyPr>
            <a:normAutofit/>
          </a:bodyPr>
          <a:lstStyle/>
          <a:p>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3200" dirty="0">
                <a:solidFill>
                  <a:schemeClr val="bg1"/>
                </a:solidFill>
                <a:latin typeface="HGP創英角ｺﾞｼｯｸUB" panose="020B0A00000000000000" pitchFamily="50" charset="-128"/>
                <a:ea typeface="HGP創英角ｺﾞｼｯｸUB" panose="020B0A00000000000000" pitchFamily="50" charset="-128"/>
                <a:cs typeface="Times New Roman" panose="02020603050405020304" pitchFamily="18" charset="0"/>
              </a:rPr>
              <a:t>はじめに－関東大震災</a:t>
            </a:r>
            <a:r>
              <a:rPr lang="en-US" altLang="ja-JP" sz="3200" b="1" dirty="0">
                <a:solidFill>
                  <a:schemeClr val="bg1"/>
                </a:solidFill>
                <a:latin typeface="Times New Roman" panose="02020603050405020304" pitchFamily="18" charset="0"/>
                <a:ea typeface="HGP創英角ｺﾞｼｯｸUB" panose="020B0A00000000000000" pitchFamily="50" charset="-128"/>
                <a:cs typeface="Times New Roman" panose="02020603050405020304" pitchFamily="18" charset="0"/>
              </a:rPr>
              <a:t>100</a:t>
            </a:r>
            <a:r>
              <a:rPr lang="ja-JP" altLang="en-US" sz="3200" dirty="0">
                <a:solidFill>
                  <a:schemeClr val="bg1"/>
                </a:solidFill>
                <a:latin typeface="Times New Roman" panose="02020603050405020304" pitchFamily="18" charset="0"/>
                <a:ea typeface="HGP創英角ｺﾞｼｯｸUB" panose="020B0A00000000000000" pitchFamily="50" charset="-128"/>
                <a:cs typeface="Times New Roman" panose="02020603050405020304" pitchFamily="18" charset="0"/>
              </a:rPr>
              <a:t>年　</a:t>
            </a:r>
            <a:r>
              <a:rPr lang="en-US" altLang="ja-JP" sz="3200" dirty="0">
                <a:solidFill>
                  <a:schemeClr val="bg1"/>
                </a:solidFill>
                <a:latin typeface="Times New Roman" panose="02020603050405020304" pitchFamily="18" charset="0"/>
                <a:ea typeface="HGP創英角ｺﾞｼｯｸUB" panose="020B0A00000000000000" pitchFamily="50" charset="-128"/>
                <a:cs typeface="Times New Roman" panose="02020603050405020304" pitchFamily="18" charset="0"/>
              </a:rPr>
              <a:t>-2</a:t>
            </a:r>
            <a:endParaRPr lang="ja-JP" altLang="en-US" sz="2800" dirty="0">
              <a:solidFill>
                <a:schemeClr val="bg1"/>
              </a:solidFill>
              <a:latin typeface="Times New Roman" panose="02020603050405020304" pitchFamily="18" charset="0"/>
              <a:ea typeface="HGP創英角ｺﾞｼｯｸUB" panose="020B0A00000000000000" pitchFamily="50" charset="-128"/>
              <a:cs typeface="Times New Roman" panose="02020603050405020304" pitchFamily="18" charset="0"/>
            </a:endParaRPr>
          </a:p>
        </p:txBody>
      </p:sp>
      <p:pic>
        <p:nvPicPr>
          <p:cNvPr id="6" name="図 5">
            <a:extLst>
              <a:ext uri="{FF2B5EF4-FFF2-40B4-BE49-F238E27FC236}">
                <a16:creationId xmlns:a16="http://schemas.microsoft.com/office/drawing/2014/main" id="{F758435B-A6C5-78B3-72E3-C6438A4F5625}"/>
              </a:ext>
            </a:extLst>
          </p:cNvPr>
          <p:cNvPicPr>
            <a:picLocks noChangeAspect="1"/>
          </p:cNvPicPr>
          <p:nvPr/>
        </p:nvPicPr>
        <p:blipFill>
          <a:blip r:embed="rId3"/>
          <a:stretch>
            <a:fillRect/>
          </a:stretch>
        </p:blipFill>
        <p:spPr>
          <a:xfrm>
            <a:off x="189941" y="994845"/>
            <a:ext cx="4202766" cy="2781831"/>
          </a:xfrm>
          <a:prstGeom prst="rect">
            <a:avLst/>
          </a:prstGeom>
        </p:spPr>
      </p:pic>
      <p:pic>
        <p:nvPicPr>
          <p:cNvPr id="9" name="図 8">
            <a:extLst>
              <a:ext uri="{FF2B5EF4-FFF2-40B4-BE49-F238E27FC236}">
                <a16:creationId xmlns:a16="http://schemas.microsoft.com/office/drawing/2014/main" id="{4F009588-67E1-35A1-4DD4-75B10B2FB960}"/>
              </a:ext>
            </a:extLst>
          </p:cNvPr>
          <p:cNvPicPr>
            <a:picLocks noChangeAspect="1"/>
          </p:cNvPicPr>
          <p:nvPr/>
        </p:nvPicPr>
        <p:blipFill>
          <a:blip r:embed="rId4"/>
          <a:stretch>
            <a:fillRect/>
          </a:stretch>
        </p:blipFill>
        <p:spPr>
          <a:xfrm>
            <a:off x="189941" y="3943377"/>
            <a:ext cx="4202766" cy="2778099"/>
          </a:xfrm>
          <a:prstGeom prst="rect">
            <a:avLst/>
          </a:prstGeom>
        </p:spPr>
      </p:pic>
      <p:sp>
        <p:nvSpPr>
          <p:cNvPr id="14" name="テキスト ボックス 13">
            <a:extLst>
              <a:ext uri="{FF2B5EF4-FFF2-40B4-BE49-F238E27FC236}">
                <a16:creationId xmlns:a16="http://schemas.microsoft.com/office/drawing/2014/main" id="{95492214-D978-9CB1-C150-5F7FDE96A091}"/>
              </a:ext>
            </a:extLst>
          </p:cNvPr>
          <p:cNvSpPr txBox="1"/>
          <p:nvPr/>
        </p:nvSpPr>
        <p:spPr>
          <a:xfrm>
            <a:off x="4582648" y="994845"/>
            <a:ext cx="7609352" cy="4401205"/>
          </a:xfrm>
          <a:prstGeom prst="rect">
            <a:avLst/>
          </a:prstGeom>
          <a:noFill/>
        </p:spPr>
        <p:txBody>
          <a:bodyPr wrap="square">
            <a:spAutoFit/>
          </a:bodyPr>
          <a:lstStyle/>
          <a:p>
            <a:r>
              <a:rPr lang="ja-JP" altLang="en-US" sz="2000" dirty="0">
                <a:solidFill>
                  <a:schemeClr val="tx2">
                    <a:lumMod val="50000"/>
                  </a:schemeClr>
                </a:solidFill>
                <a:latin typeface="HGPｺﾞｼｯｸE" panose="020B0900000000000000" pitchFamily="50" charset="-128"/>
                <a:ea typeface="HGPｺﾞｼｯｸE" panose="020B0900000000000000" pitchFamily="50" charset="-128"/>
              </a:rPr>
              <a:t>□関東大震災が提起したもの</a:t>
            </a:r>
          </a:p>
          <a:p>
            <a:r>
              <a:rPr lang="ja-JP" altLang="en-US" sz="2000" dirty="0">
                <a:solidFill>
                  <a:schemeClr val="tx2">
                    <a:lumMod val="50000"/>
                  </a:schemeClr>
                </a:solidFill>
                <a:latin typeface="HGPｺﾞｼｯｸE" panose="020B0900000000000000" pitchFamily="50" charset="-128"/>
                <a:ea typeface="HGPｺﾞｼｯｸE" panose="020B0900000000000000" pitchFamily="50" charset="-128"/>
              </a:rPr>
              <a:t>　・　不確かな情報・デマ・風評・差別・分断の教訓</a:t>
            </a:r>
          </a:p>
          <a:p>
            <a:r>
              <a:rPr lang="ja-JP" altLang="en-US" sz="2000" dirty="0">
                <a:solidFill>
                  <a:schemeClr val="tx2">
                    <a:lumMod val="50000"/>
                  </a:schemeClr>
                </a:solidFill>
                <a:latin typeface="HGPｺﾞｼｯｸE" panose="020B0900000000000000" pitchFamily="50" charset="-128"/>
                <a:ea typeface="HGPｺﾞｼｯｸE" panose="020B0900000000000000" pitchFamily="50" charset="-128"/>
              </a:rPr>
              <a:t>　・　住宅復興（同潤会アパート、</a:t>
            </a:r>
            <a:r>
              <a:rPr lang="en-US" altLang="ja-JP" sz="2000" b="1"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1933</a:t>
            </a:r>
            <a:r>
              <a:rPr lang="ja-JP" altLang="en-US" sz="20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年までに約</a:t>
            </a:r>
            <a:r>
              <a:rPr lang="en-US" altLang="ja-JP" sz="2000" b="1"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2,800</a:t>
            </a:r>
            <a:r>
              <a:rPr lang="ja-JP" altLang="en-US" sz="20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戸</a:t>
            </a:r>
            <a:r>
              <a:rPr lang="ja-JP" altLang="en-US" sz="2000" dirty="0">
                <a:solidFill>
                  <a:schemeClr val="tx2">
                    <a:lumMod val="50000"/>
                  </a:schemeClr>
                </a:solidFill>
                <a:latin typeface="HGPｺﾞｼｯｸE" panose="020B0900000000000000" pitchFamily="50" charset="-128"/>
                <a:ea typeface="HGPｺﾞｼｯｸE" panose="020B0900000000000000" pitchFamily="50" charset="-128"/>
              </a:rPr>
              <a:t>建設）</a:t>
            </a:r>
            <a:endParaRPr lang="en-US" altLang="ja-JP" sz="2000" dirty="0">
              <a:solidFill>
                <a:schemeClr val="tx2">
                  <a:lumMod val="50000"/>
                </a:schemeClr>
              </a:solidFill>
              <a:latin typeface="HGPｺﾞｼｯｸE" panose="020B0900000000000000" pitchFamily="50" charset="-128"/>
              <a:ea typeface="HGPｺﾞｼｯｸE" panose="020B0900000000000000" pitchFamily="50" charset="-128"/>
            </a:endParaRPr>
          </a:p>
          <a:p>
            <a:r>
              <a:rPr lang="ja-JP" altLang="en-US" sz="2000" dirty="0">
                <a:solidFill>
                  <a:schemeClr val="tx2">
                    <a:lumMod val="50000"/>
                  </a:schemeClr>
                </a:solidFill>
                <a:latin typeface="HGPｺﾞｼｯｸE" panose="020B0900000000000000" pitchFamily="50" charset="-128"/>
                <a:ea typeface="HGPｺﾞｼｯｸE" panose="020B0900000000000000" pitchFamily="50" charset="-128"/>
              </a:rPr>
              <a:t>　・　東京で被災者が増えた根本的な原因が</a:t>
            </a:r>
            <a:r>
              <a:rPr lang="ja-JP" altLang="en-US" sz="2000" dirty="0">
                <a:solidFill>
                  <a:srgbClr val="B02A00"/>
                </a:solidFill>
                <a:latin typeface="HGPｺﾞｼｯｸE" panose="020B0900000000000000" pitchFamily="50" charset="-128"/>
                <a:ea typeface="HGPｺﾞｼｯｸE" panose="020B0900000000000000" pitchFamily="50" charset="-128"/>
              </a:rPr>
              <a:t>明治政府の都市政策の</a:t>
            </a:r>
            <a:endParaRPr lang="en-US" altLang="ja-JP" sz="2000" dirty="0">
              <a:solidFill>
                <a:srgbClr val="B02A00"/>
              </a:solidFill>
              <a:latin typeface="HGPｺﾞｼｯｸE" panose="020B0900000000000000" pitchFamily="50" charset="-128"/>
              <a:ea typeface="HGPｺﾞｼｯｸE" panose="020B0900000000000000" pitchFamily="50" charset="-128"/>
            </a:endParaRPr>
          </a:p>
          <a:p>
            <a:r>
              <a:rPr lang="ja-JP" altLang="en-US" sz="2000" dirty="0">
                <a:solidFill>
                  <a:srgbClr val="B02A00"/>
                </a:solidFill>
                <a:latin typeface="HGPｺﾞｼｯｸE" panose="020B0900000000000000" pitchFamily="50" charset="-128"/>
                <a:ea typeface="HGPｺﾞｼｯｸE" panose="020B0900000000000000" pitchFamily="50" charset="-128"/>
              </a:rPr>
              <a:t>　　　誤り</a:t>
            </a:r>
            <a:r>
              <a:rPr lang="ja-JP" altLang="en-US" sz="2000" dirty="0">
                <a:solidFill>
                  <a:schemeClr val="tx2">
                    <a:lumMod val="50000"/>
                  </a:schemeClr>
                </a:solidFill>
                <a:latin typeface="HGPｺﾞｼｯｸE" panose="020B0900000000000000" pitchFamily="50" charset="-128"/>
                <a:ea typeface="HGPｺﾞｼｯｸE" panose="020B0900000000000000" pitchFamily="50" charset="-128"/>
              </a:rPr>
              <a:t>にあるという指摘もある（名古屋大学減災連携研究センター・</a:t>
            </a:r>
            <a:endParaRPr lang="en-US" altLang="ja-JP" sz="2000" dirty="0">
              <a:solidFill>
                <a:schemeClr val="tx2">
                  <a:lumMod val="50000"/>
                </a:schemeClr>
              </a:solidFill>
              <a:latin typeface="HGPｺﾞｼｯｸE" panose="020B0900000000000000" pitchFamily="50" charset="-128"/>
              <a:ea typeface="HGPｺﾞｼｯｸE" panose="020B0900000000000000" pitchFamily="50" charset="-128"/>
            </a:endParaRPr>
          </a:p>
          <a:p>
            <a:r>
              <a:rPr lang="ja-JP" altLang="en-US" sz="2000" dirty="0">
                <a:solidFill>
                  <a:schemeClr val="tx2">
                    <a:lumMod val="50000"/>
                  </a:schemeClr>
                </a:solidFill>
                <a:latin typeface="HGPｺﾞｼｯｸE" panose="020B0900000000000000" pitchFamily="50" charset="-128"/>
                <a:ea typeface="HGPｺﾞｼｯｸE" panose="020B0900000000000000" pitchFamily="50" charset="-128"/>
              </a:rPr>
              <a:t>　　　武村雅之氏）</a:t>
            </a:r>
            <a:endParaRPr lang="en-US" altLang="ja-JP" sz="2000" dirty="0">
              <a:solidFill>
                <a:schemeClr val="tx2">
                  <a:lumMod val="50000"/>
                </a:schemeClr>
              </a:solidFill>
              <a:latin typeface="HGPｺﾞｼｯｸE" panose="020B0900000000000000" pitchFamily="50" charset="-128"/>
              <a:ea typeface="HGPｺﾞｼｯｸE" panose="020B0900000000000000" pitchFamily="50" charset="-128"/>
            </a:endParaRPr>
          </a:p>
          <a:p>
            <a:r>
              <a:rPr lang="ja-JP" altLang="en-US" sz="2000" dirty="0">
                <a:solidFill>
                  <a:schemeClr val="tx2">
                    <a:lumMod val="50000"/>
                  </a:schemeClr>
                </a:solidFill>
                <a:latin typeface="HGPｺﾞｼｯｸE" panose="020B0900000000000000" pitchFamily="50" charset="-128"/>
                <a:ea typeface="HGPｺﾞｼｯｸE" panose="020B0900000000000000" pitchFamily="50" charset="-128"/>
              </a:rPr>
              <a:t>　　　－軟弱地盤の上に広がった木造密集地域の形成（江東地域）</a:t>
            </a:r>
            <a:endParaRPr lang="en-US" altLang="ja-JP" sz="2000" dirty="0">
              <a:solidFill>
                <a:schemeClr val="tx2">
                  <a:lumMod val="50000"/>
                </a:schemeClr>
              </a:solidFill>
              <a:latin typeface="HGPｺﾞｼｯｸE" panose="020B0900000000000000" pitchFamily="50" charset="-128"/>
              <a:ea typeface="HGPｺﾞｼｯｸE" panose="020B0900000000000000" pitchFamily="50" charset="-128"/>
            </a:endParaRPr>
          </a:p>
          <a:p>
            <a:r>
              <a:rPr lang="ja-JP" altLang="en-US" sz="2000" dirty="0">
                <a:solidFill>
                  <a:schemeClr val="tx2">
                    <a:lumMod val="50000"/>
                  </a:schemeClr>
                </a:solidFill>
                <a:latin typeface="HGPｺﾞｼｯｸE" panose="020B0900000000000000" pitchFamily="50" charset="-128"/>
                <a:ea typeface="HGPｺﾞｼｯｸE" panose="020B0900000000000000" pitchFamily="50" charset="-128"/>
              </a:rPr>
              <a:t>　・　帝都復興計画</a:t>
            </a:r>
          </a:p>
          <a:p>
            <a:r>
              <a:rPr lang="ja-JP" altLang="en-US" sz="2000" dirty="0">
                <a:solidFill>
                  <a:schemeClr val="tx2">
                    <a:lumMod val="50000"/>
                  </a:schemeClr>
                </a:solidFill>
                <a:latin typeface="HGPｺﾞｼｯｸE" panose="020B0900000000000000" pitchFamily="50" charset="-128"/>
                <a:ea typeface="HGPｺﾞｼｯｸE" panose="020B0900000000000000" pitchFamily="50" charset="-128"/>
              </a:rPr>
              <a:t>　　　－「理想的帝都建設の為の絶好の機会」（後藤新平）</a:t>
            </a:r>
          </a:p>
          <a:p>
            <a:r>
              <a:rPr lang="ja-JP" altLang="en-US" sz="2000" dirty="0">
                <a:solidFill>
                  <a:schemeClr val="tx2">
                    <a:lumMod val="50000"/>
                  </a:schemeClr>
                </a:solidFill>
                <a:latin typeface="HGPｺﾞｼｯｸE" panose="020B0900000000000000" pitchFamily="50" charset="-128"/>
                <a:ea typeface="HGPｺﾞｼｯｸE" panose="020B0900000000000000" pitchFamily="50" charset="-128"/>
              </a:rPr>
              <a:t>　・　「</a:t>
            </a:r>
            <a:r>
              <a:rPr lang="ja-JP" altLang="en-US" sz="2000" dirty="0">
                <a:solidFill>
                  <a:srgbClr val="B02A00"/>
                </a:solidFill>
                <a:latin typeface="HGPｺﾞｼｯｸE" panose="020B0900000000000000" pitchFamily="50" charset="-128"/>
                <a:ea typeface="HGPｺﾞｼｯｸE" panose="020B0900000000000000" pitchFamily="50" charset="-128"/>
              </a:rPr>
              <a:t>人間の復興</a:t>
            </a:r>
            <a:r>
              <a:rPr lang="ja-JP" altLang="en-US" sz="2000" dirty="0">
                <a:solidFill>
                  <a:schemeClr val="tx2">
                    <a:lumMod val="50000"/>
                  </a:schemeClr>
                </a:solidFill>
                <a:latin typeface="HGPｺﾞｼｯｸE" panose="020B0900000000000000" pitchFamily="50" charset="-128"/>
                <a:ea typeface="HGPｺﾞｼｯｸE" panose="020B0900000000000000" pitchFamily="50" charset="-128"/>
              </a:rPr>
              <a:t>・生存機会の復興」（福田徳三・東京商科大学）が</a:t>
            </a:r>
          </a:p>
          <a:p>
            <a:r>
              <a:rPr lang="ja-JP" altLang="en-US" sz="2000" dirty="0">
                <a:solidFill>
                  <a:schemeClr val="tx2">
                    <a:lumMod val="50000"/>
                  </a:schemeClr>
                </a:solidFill>
                <a:latin typeface="HGPｺﾞｼｯｸE" panose="020B0900000000000000" pitchFamily="50" charset="-128"/>
                <a:ea typeface="HGPｺﾞｼｯｸE" panose="020B0900000000000000" pitchFamily="50" charset="-128"/>
              </a:rPr>
              <a:t>　　　災害のたびに提起され続けてきたが。　</a:t>
            </a:r>
          </a:p>
          <a:p>
            <a:r>
              <a:rPr lang="ja-JP" altLang="en-US" sz="2000" dirty="0">
                <a:solidFill>
                  <a:schemeClr val="tx2">
                    <a:lumMod val="50000"/>
                  </a:schemeClr>
                </a:solidFill>
                <a:latin typeface="HGPｺﾞｼｯｸE" panose="020B0900000000000000" pitchFamily="50" charset="-128"/>
                <a:ea typeface="HGPｺﾞｼｯｸE" panose="020B0900000000000000" pitchFamily="50" charset="-128"/>
              </a:rPr>
              <a:t>　　　－世界中を席巻する「ショック・ドクトリン」と「</a:t>
            </a:r>
            <a:r>
              <a:rPr lang="ja-JP" altLang="en-US" sz="2000" dirty="0">
                <a:solidFill>
                  <a:srgbClr val="B02A00"/>
                </a:solidFill>
                <a:latin typeface="HGPｺﾞｼｯｸE" panose="020B0900000000000000" pitchFamily="50" charset="-128"/>
                <a:ea typeface="HGPｺﾞｼｯｸE" panose="020B0900000000000000" pitchFamily="50" charset="-128"/>
              </a:rPr>
              <a:t>惨事便乗型復興</a:t>
            </a:r>
            <a:r>
              <a:rPr lang="ja-JP" altLang="en-US" sz="2000" dirty="0">
                <a:solidFill>
                  <a:schemeClr val="tx2">
                    <a:lumMod val="50000"/>
                  </a:schemeClr>
                </a:solidFill>
                <a:latin typeface="HGPｺﾞｼｯｸE" panose="020B0900000000000000" pitchFamily="50" charset="-128"/>
                <a:ea typeface="HGPｺﾞｼｯｸE" panose="020B0900000000000000" pitchFamily="50" charset="-128"/>
              </a:rPr>
              <a:t>」</a:t>
            </a:r>
            <a:endParaRPr lang="en-US" altLang="ja-JP" sz="2000" dirty="0">
              <a:solidFill>
                <a:schemeClr val="tx2">
                  <a:lumMod val="50000"/>
                </a:schemeClr>
              </a:solidFill>
              <a:latin typeface="HGPｺﾞｼｯｸE" panose="020B0900000000000000" pitchFamily="50" charset="-128"/>
              <a:ea typeface="HGPｺﾞｼｯｸE" panose="020B0900000000000000" pitchFamily="50" charset="-128"/>
            </a:endParaRPr>
          </a:p>
          <a:p>
            <a:endParaRPr lang="en-US" altLang="ja-JP" sz="2000" dirty="0">
              <a:solidFill>
                <a:schemeClr val="tx2">
                  <a:lumMod val="50000"/>
                </a:schemeClr>
              </a:solidFill>
              <a:latin typeface="HGPｺﾞｼｯｸE" panose="020B0900000000000000" pitchFamily="50" charset="-128"/>
              <a:ea typeface="HGPｺﾞｼｯｸE" panose="020B0900000000000000" pitchFamily="50" charset="-128"/>
            </a:endParaRPr>
          </a:p>
          <a:p>
            <a:endParaRPr lang="ja-JP" altLang="en-US" sz="2000" dirty="0"/>
          </a:p>
        </p:txBody>
      </p:sp>
      <p:sp>
        <p:nvSpPr>
          <p:cNvPr id="4" name="楕円 3">
            <a:extLst>
              <a:ext uri="{FF2B5EF4-FFF2-40B4-BE49-F238E27FC236}">
                <a16:creationId xmlns:a16="http://schemas.microsoft.com/office/drawing/2014/main" id="{E5E3F628-ACE7-17EC-E7CB-128414E58E01}"/>
              </a:ext>
            </a:extLst>
          </p:cNvPr>
          <p:cNvSpPr/>
          <p:nvPr/>
        </p:nvSpPr>
        <p:spPr>
          <a:xfrm>
            <a:off x="4998719" y="3657600"/>
            <a:ext cx="1780147" cy="588936"/>
          </a:xfrm>
          <a:prstGeom prst="ellipse">
            <a:avLst/>
          </a:prstGeom>
          <a:noFill/>
          <a:ln w="57150">
            <a:solidFill>
              <a:srgbClr val="DA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a:extLst>
              <a:ext uri="{FF2B5EF4-FFF2-40B4-BE49-F238E27FC236}">
                <a16:creationId xmlns:a16="http://schemas.microsoft.com/office/drawing/2014/main" id="{CB83D91A-1053-6A03-CA95-640C979A00B9}"/>
              </a:ext>
            </a:extLst>
          </p:cNvPr>
          <p:cNvSpPr/>
          <p:nvPr/>
        </p:nvSpPr>
        <p:spPr>
          <a:xfrm>
            <a:off x="9573406" y="4193648"/>
            <a:ext cx="2268074" cy="822960"/>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左右 10">
            <a:extLst>
              <a:ext uri="{FF2B5EF4-FFF2-40B4-BE49-F238E27FC236}">
                <a16:creationId xmlns:a16="http://schemas.microsoft.com/office/drawing/2014/main" id="{C851200E-29E1-8CF8-BAFC-BFC5C8D0F72A}"/>
              </a:ext>
            </a:extLst>
          </p:cNvPr>
          <p:cNvSpPr/>
          <p:nvPr/>
        </p:nvSpPr>
        <p:spPr>
          <a:xfrm rot="751139">
            <a:off x="6852340" y="3777471"/>
            <a:ext cx="2647592" cy="946237"/>
          </a:xfrm>
          <a:prstGeom prst="leftRightArrow">
            <a:avLst/>
          </a:prstGeom>
          <a:solidFill>
            <a:srgbClr val="FF3300">
              <a:alpha val="7882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62B58E85-3556-164E-03D4-A18E53FFC1AC}"/>
              </a:ext>
            </a:extLst>
          </p:cNvPr>
          <p:cNvSpPr txBox="1"/>
          <p:nvPr/>
        </p:nvSpPr>
        <p:spPr>
          <a:xfrm>
            <a:off x="4502863" y="5708487"/>
            <a:ext cx="7609351" cy="1015663"/>
          </a:xfrm>
          <a:prstGeom prst="rect">
            <a:avLst/>
          </a:prstGeom>
          <a:noFill/>
        </p:spPr>
        <p:txBody>
          <a:bodyPr wrap="square" rtlCol="0">
            <a:spAutoFit/>
          </a:bodyPr>
          <a:lstStyle/>
          <a:p>
            <a:r>
              <a:rPr kumimoji="1" lang="en-US" altLang="ja-JP" sz="2000" b="1"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2021</a:t>
            </a:r>
            <a:r>
              <a:rPr kumimoji="1" lang="ja-JP" altLang="en-US" sz="20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年</a:t>
            </a:r>
            <a:r>
              <a:rPr kumimoji="1" lang="en-US" altLang="ja-JP" sz="2000" b="1"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5</a:t>
            </a:r>
            <a:r>
              <a:rPr kumimoji="1" lang="ja-JP" altLang="en-US" sz="20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月</a:t>
            </a:r>
            <a:r>
              <a:rPr kumimoji="1" lang="en-US" altLang="ja-JP" sz="2000" b="1"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22</a:t>
            </a:r>
            <a:r>
              <a:rPr kumimoji="1" lang="ja-JP" altLang="en-US" sz="20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日「ブラタモリ」で「房総リゾート・館山はどうできたか？」で館山の隆起の秘密が紹介された。元禄地震（</a:t>
            </a:r>
            <a:r>
              <a:rPr kumimoji="1" lang="en-US" altLang="ja-JP" sz="2000" b="1"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1703</a:t>
            </a:r>
            <a:r>
              <a:rPr kumimoji="1" lang="ja-JP" altLang="en-US" sz="20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年）では</a:t>
            </a:r>
            <a:r>
              <a:rPr kumimoji="1" lang="en-US" altLang="ja-JP" sz="2000" b="1"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4.5</a:t>
            </a:r>
            <a:r>
              <a:rPr lang="en-US" altLang="ja-JP" sz="2000" b="1"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m</a:t>
            </a:r>
            <a:r>
              <a:rPr kumimoji="1" lang="ja-JP" altLang="en-US" sz="20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、関東大震災（</a:t>
            </a:r>
            <a:r>
              <a:rPr kumimoji="1" lang="en-US" altLang="ja-JP" sz="2000" b="1"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1923</a:t>
            </a:r>
            <a:r>
              <a:rPr kumimoji="1" lang="ja-JP" altLang="en-US" sz="20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年）では</a:t>
            </a:r>
            <a:r>
              <a:rPr kumimoji="1" lang="en-US" altLang="ja-JP" sz="2000" b="1"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1.5m</a:t>
            </a:r>
            <a:r>
              <a:rPr kumimoji="1" lang="ja-JP" altLang="en-US" sz="20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海岸が盛り上がった。</a:t>
            </a:r>
          </a:p>
        </p:txBody>
      </p:sp>
    </p:spTree>
    <p:extLst>
      <p:ext uri="{BB962C8B-B14F-4D97-AF65-F5344CB8AC3E}">
        <p14:creationId xmlns:p14="http://schemas.microsoft.com/office/powerpoint/2010/main" val="331760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fade">
                                      <p:cBhvr>
                                        <p:cTn id="10" dur="500"/>
                                        <p:tgtEl>
                                          <p:spTgt spid="1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Effect transition="in" filter="fade">
                                      <p:cBhvr>
                                        <p:cTn id="13" dur="500"/>
                                        <p:tgtEl>
                                          <p:spTgt spid="1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xEl>
                                              <p:pRg st="3" end="3"/>
                                            </p:txEl>
                                          </p:spTgt>
                                        </p:tgtEl>
                                        <p:attrNameLst>
                                          <p:attrName>style.visibility</p:attrName>
                                        </p:attrNameLst>
                                      </p:cBhvr>
                                      <p:to>
                                        <p:strVal val="visible"/>
                                      </p:to>
                                    </p:set>
                                    <p:animEffect transition="in" filter="fade">
                                      <p:cBhvr>
                                        <p:cTn id="16" dur="500"/>
                                        <p:tgtEl>
                                          <p:spTgt spid="1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animEffect transition="in" filter="fade">
                                      <p:cBhvr>
                                        <p:cTn id="19" dur="500"/>
                                        <p:tgtEl>
                                          <p:spTgt spid="1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xEl>
                                              <p:pRg st="5" end="5"/>
                                            </p:txEl>
                                          </p:spTgt>
                                        </p:tgtEl>
                                        <p:attrNameLst>
                                          <p:attrName>style.visibility</p:attrName>
                                        </p:attrNameLst>
                                      </p:cBhvr>
                                      <p:to>
                                        <p:strVal val="visible"/>
                                      </p:to>
                                    </p:set>
                                    <p:animEffect transition="in" filter="fade">
                                      <p:cBhvr>
                                        <p:cTn id="22" dur="500"/>
                                        <p:tgtEl>
                                          <p:spTgt spid="14">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xEl>
                                              <p:pRg st="6" end="6"/>
                                            </p:txEl>
                                          </p:spTgt>
                                        </p:tgtEl>
                                        <p:attrNameLst>
                                          <p:attrName>style.visibility</p:attrName>
                                        </p:attrNameLst>
                                      </p:cBhvr>
                                      <p:to>
                                        <p:strVal val="visible"/>
                                      </p:to>
                                    </p:set>
                                    <p:animEffect transition="in" filter="fade">
                                      <p:cBhvr>
                                        <p:cTn id="25" dur="500"/>
                                        <p:tgtEl>
                                          <p:spTgt spid="14">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xEl>
                                              <p:pRg st="7" end="7"/>
                                            </p:txEl>
                                          </p:spTgt>
                                        </p:tgtEl>
                                        <p:attrNameLst>
                                          <p:attrName>style.visibility</p:attrName>
                                        </p:attrNameLst>
                                      </p:cBhvr>
                                      <p:to>
                                        <p:strVal val="visible"/>
                                      </p:to>
                                    </p:set>
                                    <p:animEffect transition="in" filter="fade">
                                      <p:cBhvr>
                                        <p:cTn id="28" dur="500"/>
                                        <p:tgtEl>
                                          <p:spTgt spid="14">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4">
                                            <p:txEl>
                                              <p:pRg st="8" end="8"/>
                                            </p:txEl>
                                          </p:spTgt>
                                        </p:tgtEl>
                                        <p:attrNameLst>
                                          <p:attrName>style.visibility</p:attrName>
                                        </p:attrNameLst>
                                      </p:cBhvr>
                                      <p:to>
                                        <p:strVal val="visible"/>
                                      </p:to>
                                    </p:set>
                                    <p:animEffect transition="in" filter="fade">
                                      <p:cBhvr>
                                        <p:cTn id="31" dur="500"/>
                                        <p:tgtEl>
                                          <p:spTgt spid="14">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xEl>
                                              <p:pRg st="9" end="9"/>
                                            </p:txEl>
                                          </p:spTgt>
                                        </p:tgtEl>
                                        <p:attrNameLst>
                                          <p:attrName>style.visibility</p:attrName>
                                        </p:attrNameLst>
                                      </p:cBhvr>
                                      <p:to>
                                        <p:strVal val="visible"/>
                                      </p:to>
                                    </p:set>
                                    <p:animEffect transition="in" filter="fade">
                                      <p:cBhvr>
                                        <p:cTn id="34" dur="500"/>
                                        <p:tgtEl>
                                          <p:spTgt spid="14">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xEl>
                                              <p:pRg st="10" end="10"/>
                                            </p:txEl>
                                          </p:spTgt>
                                        </p:tgtEl>
                                        <p:attrNameLst>
                                          <p:attrName>style.visibility</p:attrName>
                                        </p:attrNameLst>
                                      </p:cBhvr>
                                      <p:to>
                                        <p:strVal val="visible"/>
                                      </p:to>
                                    </p:set>
                                    <p:animEffect transition="in" filter="fade">
                                      <p:cBhvr>
                                        <p:cTn id="37" dur="500"/>
                                        <p:tgtEl>
                                          <p:spTgt spid="14">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xEl>
                                              <p:pRg st="11" end="11"/>
                                            </p:txEl>
                                          </p:spTgt>
                                        </p:tgtEl>
                                        <p:attrNameLst>
                                          <p:attrName>style.visibility</p:attrName>
                                        </p:attrNameLst>
                                      </p:cBhvr>
                                      <p:to>
                                        <p:strVal val="visible"/>
                                      </p:to>
                                    </p:set>
                                    <p:animEffect transition="in" filter="fade">
                                      <p:cBhvr>
                                        <p:cTn id="42" dur="500"/>
                                        <p:tgtEl>
                                          <p:spTgt spid="14">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500"/>
                                        <p:tgtEl>
                                          <p:spTgt spid="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277" y="0"/>
            <a:ext cx="12192000" cy="717844"/>
          </a:xfrm>
          <a:solidFill>
            <a:srgbClr val="002060"/>
          </a:solidFill>
        </p:spPr>
        <p:txBody>
          <a:bodyPr>
            <a:normAutofit/>
          </a:bodyPr>
          <a:lstStyle/>
          <a:p>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3200" dirty="0">
                <a:solidFill>
                  <a:schemeClr val="bg1"/>
                </a:solidFill>
                <a:latin typeface="HGP創英角ｺﾞｼｯｸUB" panose="020B0A00000000000000" pitchFamily="50" charset="-128"/>
                <a:ea typeface="HGP創英角ｺﾞｼｯｸUB" panose="020B0A00000000000000" pitchFamily="50" charset="-128"/>
                <a:cs typeface="Times New Roman" panose="02020603050405020304" pitchFamily="18" charset="0"/>
              </a:rPr>
              <a:t>はじめに－関東大震災</a:t>
            </a:r>
            <a:r>
              <a:rPr lang="en-US" altLang="ja-JP" sz="3200" b="1" dirty="0">
                <a:solidFill>
                  <a:schemeClr val="bg1"/>
                </a:solidFill>
                <a:latin typeface="Times New Roman" panose="02020603050405020304" pitchFamily="18" charset="0"/>
                <a:ea typeface="HGP創英角ｺﾞｼｯｸUB" panose="020B0A00000000000000" pitchFamily="50" charset="-128"/>
                <a:cs typeface="Times New Roman" panose="02020603050405020304" pitchFamily="18" charset="0"/>
              </a:rPr>
              <a:t>100</a:t>
            </a:r>
            <a:r>
              <a:rPr lang="ja-JP" altLang="en-US" sz="3200" dirty="0">
                <a:solidFill>
                  <a:schemeClr val="bg1"/>
                </a:solidFill>
                <a:latin typeface="Times New Roman" panose="02020603050405020304" pitchFamily="18" charset="0"/>
                <a:ea typeface="HGP創英角ｺﾞｼｯｸUB" panose="020B0A00000000000000" pitchFamily="50" charset="-128"/>
                <a:cs typeface="Times New Roman" panose="02020603050405020304" pitchFamily="18" charset="0"/>
              </a:rPr>
              <a:t>年　</a:t>
            </a:r>
            <a:r>
              <a:rPr lang="en-US" altLang="ja-JP" sz="3200" dirty="0">
                <a:solidFill>
                  <a:schemeClr val="bg1"/>
                </a:solidFill>
                <a:latin typeface="Times New Roman" panose="02020603050405020304" pitchFamily="18" charset="0"/>
                <a:ea typeface="HGP創英角ｺﾞｼｯｸUB" panose="020B0A00000000000000" pitchFamily="50" charset="-128"/>
                <a:cs typeface="Times New Roman" panose="02020603050405020304" pitchFamily="18" charset="0"/>
              </a:rPr>
              <a:t>-3</a:t>
            </a:r>
            <a:endParaRPr lang="ja-JP" altLang="en-US" sz="2800" dirty="0">
              <a:solidFill>
                <a:schemeClr val="bg1"/>
              </a:solidFill>
              <a:latin typeface="Times New Roman" panose="02020603050405020304" pitchFamily="18" charset="0"/>
              <a:ea typeface="HGP創英角ｺﾞｼｯｸUB" panose="020B0A00000000000000" pitchFamily="50" charset="-128"/>
              <a:cs typeface="Times New Roman" panose="02020603050405020304" pitchFamily="18" charset="0"/>
            </a:endParaRPr>
          </a:p>
        </p:txBody>
      </p:sp>
      <p:sp>
        <p:nvSpPr>
          <p:cNvPr id="19" name="スライド番号プレースホルダー 18">
            <a:extLst>
              <a:ext uri="{FF2B5EF4-FFF2-40B4-BE49-F238E27FC236}">
                <a16:creationId xmlns:a16="http://schemas.microsoft.com/office/drawing/2014/main" id="{9D36B828-D813-410E-A0CF-4E0567EE2D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0" name="正方形/長方形 9">
            <a:extLst>
              <a:ext uri="{FF2B5EF4-FFF2-40B4-BE49-F238E27FC236}">
                <a16:creationId xmlns:a16="http://schemas.microsoft.com/office/drawing/2014/main" id="{B57CC989-1AE8-5234-5FF6-11BDCA51A617}"/>
              </a:ext>
            </a:extLst>
          </p:cNvPr>
          <p:cNvSpPr/>
          <p:nvPr/>
        </p:nvSpPr>
        <p:spPr>
          <a:xfrm>
            <a:off x="143888" y="913360"/>
            <a:ext cx="6374899" cy="5726631"/>
          </a:xfrm>
          <a:prstGeom prst="rect">
            <a:avLst/>
          </a:pr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95492214-D978-9CB1-C150-5F7FDE96A091}"/>
              </a:ext>
            </a:extLst>
          </p:cNvPr>
          <p:cNvSpPr txBox="1"/>
          <p:nvPr/>
        </p:nvSpPr>
        <p:spPr>
          <a:xfrm>
            <a:off x="158635" y="913360"/>
            <a:ext cx="6374899" cy="6247864"/>
          </a:xfrm>
          <a:prstGeom prst="rect">
            <a:avLst/>
          </a:prstGeom>
          <a:noFill/>
        </p:spPr>
        <p:txBody>
          <a:bodyPr wrap="square">
            <a:spAutoFit/>
          </a:bodyPr>
          <a:lstStyle/>
          <a:p>
            <a:r>
              <a:rPr lang="ja-JP" altLang="en-US" sz="2000" dirty="0">
                <a:solidFill>
                  <a:schemeClr val="tx2">
                    <a:lumMod val="50000"/>
                  </a:schemeClr>
                </a:solidFill>
                <a:latin typeface="HGPｺﾞｼｯｸE" panose="020B0900000000000000" pitchFamily="50" charset="-128"/>
                <a:ea typeface="HGPｺﾞｼｯｸE" panose="020B0900000000000000" pitchFamily="50" charset="-128"/>
              </a:rPr>
              <a:t>□再び首都直下型地震の脅威</a:t>
            </a:r>
            <a:endParaRPr lang="en-US" altLang="ja-JP" sz="2000" dirty="0">
              <a:solidFill>
                <a:schemeClr val="tx2">
                  <a:lumMod val="50000"/>
                </a:schemeClr>
              </a:solidFill>
              <a:latin typeface="HGPｺﾞｼｯｸE" panose="020B0900000000000000" pitchFamily="50" charset="-128"/>
              <a:ea typeface="HGPｺﾞｼｯｸE" panose="020B0900000000000000" pitchFamily="50" charset="-128"/>
            </a:endParaRPr>
          </a:p>
          <a:p>
            <a:r>
              <a:rPr lang="ja-JP" altLang="en-US" sz="2000" dirty="0">
                <a:solidFill>
                  <a:schemeClr val="tx2">
                    <a:lumMod val="50000"/>
                  </a:schemeClr>
                </a:solidFill>
                <a:latin typeface="HGPｺﾞｼｯｸE" panose="020B0900000000000000" pitchFamily="50" charset="-128"/>
                <a:ea typeface="HGPｺﾞｼｯｸE" panose="020B0900000000000000" pitchFamily="50" charset="-128"/>
              </a:rPr>
              <a:t>　　　ー戦後の東京都の都市計画「東京戦災復興計画」は</a:t>
            </a:r>
            <a:endParaRPr lang="en-US" altLang="ja-JP" sz="2000" dirty="0">
              <a:solidFill>
                <a:schemeClr val="tx2">
                  <a:lumMod val="50000"/>
                </a:schemeClr>
              </a:solidFill>
              <a:latin typeface="HGPｺﾞｼｯｸE" panose="020B0900000000000000" pitchFamily="50" charset="-128"/>
              <a:ea typeface="HGPｺﾞｼｯｸE" panose="020B0900000000000000" pitchFamily="50" charset="-128"/>
            </a:endParaRPr>
          </a:p>
          <a:p>
            <a:r>
              <a:rPr lang="en-US" altLang="ja-JP" sz="2000" dirty="0">
                <a:solidFill>
                  <a:schemeClr val="tx2">
                    <a:lumMod val="50000"/>
                  </a:schemeClr>
                </a:solidFill>
                <a:latin typeface="HGPｺﾞｼｯｸE" panose="020B0900000000000000" pitchFamily="50" charset="-128"/>
                <a:ea typeface="HGPｺﾞｼｯｸE" panose="020B0900000000000000" pitchFamily="50" charset="-128"/>
              </a:rPr>
              <a:t>        </a:t>
            </a:r>
            <a:r>
              <a:rPr lang="ja-JP" altLang="en-US" sz="2000" dirty="0">
                <a:solidFill>
                  <a:schemeClr val="tx2">
                    <a:lumMod val="50000"/>
                  </a:schemeClr>
                </a:solidFill>
                <a:latin typeface="HGPｺﾞｼｯｸE" panose="020B0900000000000000" pitchFamily="50" charset="-128"/>
                <a:ea typeface="HGPｺﾞｼｯｸE" panose="020B0900000000000000" pitchFamily="50" charset="-128"/>
              </a:rPr>
              <a:t> 実施されず（グリーンベルトなど）。</a:t>
            </a:r>
            <a:endParaRPr lang="en-US" altLang="ja-JP" sz="2000" dirty="0">
              <a:solidFill>
                <a:schemeClr val="tx2">
                  <a:lumMod val="50000"/>
                </a:schemeClr>
              </a:solidFill>
              <a:latin typeface="HGPｺﾞｼｯｸE" panose="020B0900000000000000" pitchFamily="50" charset="-128"/>
              <a:ea typeface="HGPｺﾞｼｯｸE" panose="020B0900000000000000" pitchFamily="50" charset="-128"/>
            </a:endParaRPr>
          </a:p>
          <a:p>
            <a:r>
              <a:rPr lang="ja-JP" altLang="en-US" sz="2000" dirty="0">
                <a:solidFill>
                  <a:schemeClr val="tx2">
                    <a:lumMod val="50000"/>
                  </a:schemeClr>
                </a:solidFill>
                <a:latin typeface="HGPｺﾞｼｯｸE" panose="020B0900000000000000" pitchFamily="50" charset="-128"/>
                <a:ea typeface="HGPｺﾞｼｯｸE" panose="020B0900000000000000" pitchFamily="50" charset="-128"/>
              </a:rPr>
              <a:t>　　　ー</a:t>
            </a:r>
            <a:r>
              <a:rPr lang="en-US" altLang="ja-JP" sz="2000" b="1"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1964</a:t>
            </a:r>
            <a:r>
              <a:rPr lang="ja-JP" altLang="en-US" sz="2000" dirty="0">
                <a:solidFill>
                  <a:schemeClr val="tx2">
                    <a:lumMod val="50000"/>
                  </a:schemeClr>
                </a:solidFill>
                <a:latin typeface="HGPｺﾞｼｯｸE" panose="020B0900000000000000" pitchFamily="50" charset="-128"/>
                <a:ea typeface="HGPｺﾞｼｯｸE" panose="020B0900000000000000" pitchFamily="50" charset="-128"/>
              </a:rPr>
              <a:t>年東京オリンピック誘致ｰ首都高速道路の</a:t>
            </a:r>
            <a:endParaRPr lang="en-US" altLang="ja-JP" sz="2000" dirty="0">
              <a:solidFill>
                <a:schemeClr val="tx2">
                  <a:lumMod val="50000"/>
                </a:schemeClr>
              </a:solidFill>
              <a:latin typeface="HGPｺﾞｼｯｸE" panose="020B0900000000000000" pitchFamily="50" charset="-128"/>
              <a:ea typeface="HGPｺﾞｼｯｸE" panose="020B0900000000000000" pitchFamily="50" charset="-128"/>
            </a:endParaRPr>
          </a:p>
          <a:p>
            <a:r>
              <a:rPr lang="ja-JP" altLang="en-US" sz="2000" dirty="0">
                <a:solidFill>
                  <a:schemeClr val="tx2">
                    <a:lumMod val="50000"/>
                  </a:schemeClr>
                </a:solidFill>
                <a:latin typeface="HGPｺﾞｼｯｸE" panose="020B0900000000000000" pitchFamily="50" charset="-128"/>
                <a:ea typeface="HGPｺﾞｼｯｸE" panose="020B0900000000000000" pitchFamily="50" charset="-128"/>
              </a:rPr>
              <a:t>　　　　 建設など</a:t>
            </a:r>
            <a:endParaRPr lang="en-US" altLang="ja-JP" sz="2000" dirty="0">
              <a:solidFill>
                <a:schemeClr val="tx2">
                  <a:lumMod val="50000"/>
                </a:schemeClr>
              </a:solidFill>
              <a:latin typeface="HGPｺﾞｼｯｸE" panose="020B0900000000000000" pitchFamily="50" charset="-128"/>
              <a:ea typeface="HGPｺﾞｼｯｸE" panose="020B0900000000000000" pitchFamily="50" charset="-128"/>
            </a:endParaRPr>
          </a:p>
          <a:p>
            <a:r>
              <a:rPr lang="ja-JP" altLang="en-US" sz="2000" dirty="0">
                <a:solidFill>
                  <a:schemeClr val="tx2">
                    <a:lumMod val="50000"/>
                  </a:schemeClr>
                </a:solidFill>
                <a:latin typeface="HGPｺﾞｼｯｸE" panose="020B0900000000000000" pitchFamily="50" charset="-128"/>
                <a:ea typeface="HGPｺﾞｼｯｸE" panose="020B0900000000000000" pitchFamily="50" charset="-128"/>
              </a:rPr>
              <a:t>　　　ー</a:t>
            </a:r>
            <a:r>
              <a:rPr lang="en-US" altLang="ja-JP" sz="2000" b="1"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1980</a:t>
            </a:r>
            <a:r>
              <a:rPr lang="ja-JP" altLang="en-US" sz="2000" dirty="0">
                <a:solidFill>
                  <a:schemeClr val="tx2">
                    <a:lumMod val="50000"/>
                  </a:schemeClr>
                </a:solidFill>
                <a:latin typeface="HGPｺﾞｼｯｸE" panose="020B0900000000000000" pitchFamily="50" charset="-128"/>
                <a:ea typeface="HGPｺﾞｼｯｸE" panose="020B0900000000000000" pitchFamily="50" charset="-128"/>
              </a:rPr>
              <a:t>年代以降の構造改革・規制緩和路線による</a:t>
            </a:r>
            <a:endParaRPr lang="en-US" altLang="ja-JP" sz="2000" dirty="0">
              <a:solidFill>
                <a:schemeClr val="tx2">
                  <a:lumMod val="50000"/>
                </a:schemeClr>
              </a:solidFill>
              <a:latin typeface="HGPｺﾞｼｯｸE" panose="020B0900000000000000" pitchFamily="50" charset="-128"/>
              <a:ea typeface="HGPｺﾞｼｯｸE" panose="020B0900000000000000" pitchFamily="50" charset="-128"/>
            </a:endParaRPr>
          </a:p>
          <a:p>
            <a:r>
              <a:rPr lang="en-US" altLang="ja-JP" sz="2000" dirty="0">
                <a:solidFill>
                  <a:schemeClr val="tx2">
                    <a:lumMod val="50000"/>
                  </a:schemeClr>
                </a:solidFill>
                <a:latin typeface="HGPｺﾞｼｯｸE" panose="020B0900000000000000" pitchFamily="50" charset="-128"/>
                <a:ea typeface="HGPｺﾞｼｯｸE" panose="020B0900000000000000" pitchFamily="50" charset="-128"/>
              </a:rPr>
              <a:t>         </a:t>
            </a:r>
            <a:r>
              <a:rPr lang="ja-JP" altLang="en-US" sz="2000" dirty="0">
                <a:solidFill>
                  <a:schemeClr val="tx2">
                    <a:lumMod val="50000"/>
                  </a:schemeClr>
                </a:solidFill>
                <a:latin typeface="HGPｺﾞｼｯｸE" panose="020B0900000000000000" pitchFamily="50" charset="-128"/>
                <a:ea typeface="HGPｺﾞｼｯｸE" panose="020B0900000000000000" pitchFamily="50" charset="-128"/>
              </a:rPr>
              <a:t>都市政策の変貌</a:t>
            </a:r>
            <a:r>
              <a:rPr lang="ja-JP" altLang="en-US" sz="20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a:t>
            </a:r>
            <a:r>
              <a:rPr lang="ja-JP" altLang="en-US" sz="2000" dirty="0">
                <a:solidFill>
                  <a:schemeClr val="tx2">
                    <a:lumMod val="50000"/>
                  </a:schemeClr>
                </a:solidFill>
                <a:latin typeface="HGPｺﾞｼｯｸE" panose="020B0900000000000000" pitchFamily="50" charset="-128"/>
                <a:ea typeface="HGPｺﾞｼｯｸE" panose="020B0900000000000000" pitchFamily="50" charset="-128"/>
              </a:rPr>
              <a:t>東京の表情ｰ</a:t>
            </a:r>
            <a:r>
              <a:rPr lang="ja-JP" altLang="en-US" sz="2000" dirty="0">
                <a:solidFill>
                  <a:srgbClr val="B02A00"/>
                </a:solidFill>
                <a:latin typeface="HGPｺﾞｼｯｸE" panose="020B0900000000000000" pitchFamily="50" charset="-128"/>
                <a:ea typeface="HGPｺﾞｼｯｸE" panose="020B0900000000000000" pitchFamily="50" charset="-128"/>
              </a:rPr>
              <a:t>地域社会</a:t>
            </a:r>
            <a:r>
              <a:rPr lang="ja-JP" altLang="en-US" sz="2000" dirty="0">
                <a:solidFill>
                  <a:schemeClr val="tx2">
                    <a:lumMod val="50000"/>
                  </a:schemeClr>
                </a:solidFill>
                <a:latin typeface="HGPｺﾞｼｯｸE" panose="020B0900000000000000" pitchFamily="50" charset="-128"/>
                <a:ea typeface="HGPｺﾞｼｯｸE" panose="020B0900000000000000" pitchFamily="50" charset="-128"/>
              </a:rPr>
              <a:t>として</a:t>
            </a:r>
            <a:endParaRPr lang="en-US" altLang="ja-JP" sz="2000" dirty="0">
              <a:solidFill>
                <a:schemeClr val="tx2">
                  <a:lumMod val="50000"/>
                </a:schemeClr>
              </a:solidFill>
              <a:latin typeface="HGPｺﾞｼｯｸE" panose="020B0900000000000000" pitchFamily="50" charset="-128"/>
              <a:ea typeface="HGPｺﾞｼｯｸE" panose="020B0900000000000000" pitchFamily="50" charset="-128"/>
            </a:endParaRPr>
          </a:p>
          <a:p>
            <a:r>
              <a:rPr lang="en-US" altLang="ja-JP" sz="2000" dirty="0">
                <a:solidFill>
                  <a:schemeClr val="tx2">
                    <a:lumMod val="50000"/>
                  </a:schemeClr>
                </a:solidFill>
                <a:latin typeface="HGPｺﾞｼｯｸE" panose="020B0900000000000000" pitchFamily="50" charset="-128"/>
                <a:ea typeface="HGPｺﾞｼｯｸE" panose="020B0900000000000000" pitchFamily="50" charset="-128"/>
              </a:rPr>
              <a:t>         </a:t>
            </a:r>
            <a:r>
              <a:rPr lang="ja-JP" altLang="en-US" sz="2000" dirty="0">
                <a:solidFill>
                  <a:schemeClr val="tx2">
                    <a:lumMod val="50000"/>
                  </a:schemeClr>
                </a:solidFill>
                <a:latin typeface="HGPｺﾞｼｯｸE" panose="020B0900000000000000" pitchFamily="50" charset="-128"/>
                <a:ea typeface="HGPｺﾞｼｯｸE" panose="020B0900000000000000" pitchFamily="50" charset="-128"/>
              </a:rPr>
              <a:t>の東京、</a:t>
            </a:r>
            <a:r>
              <a:rPr lang="ja-JP" altLang="en-US" sz="2000" dirty="0">
                <a:solidFill>
                  <a:srgbClr val="C00000"/>
                </a:solidFill>
                <a:latin typeface="HGPｺﾞｼｯｸE" panose="020B0900000000000000" pitchFamily="50" charset="-128"/>
                <a:ea typeface="HGPｺﾞｼｯｸE" panose="020B0900000000000000" pitchFamily="50" charset="-128"/>
              </a:rPr>
              <a:t>首都</a:t>
            </a:r>
            <a:r>
              <a:rPr lang="ja-JP" altLang="en-US" sz="2000" dirty="0">
                <a:solidFill>
                  <a:schemeClr val="tx2">
                    <a:lumMod val="50000"/>
                  </a:schemeClr>
                </a:solidFill>
                <a:latin typeface="HGPｺﾞｼｯｸE" panose="020B0900000000000000" pitchFamily="50" charset="-128"/>
                <a:ea typeface="HGPｺﾞｼｯｸE" panose="020B0900000000000000" pitchFamily="50" charset="-128"/>
              </a:rPr>
              <a:t>としての東京、</a:t>
            </a:r>
            <a:r>
              <a:rPr lang="ja-JP" altLang="en-US" sz="2000" dirty="0">
                <a:solidFill>
                  <a:srgbClr val="B02A00"/>
                </a:solidFill>
                <a:latin typeface="HGPｺﾞｼｯｸE" panose="020B0900000000000000" pitchFamily="50" charset="-128"/>
                <a:ea typeface="HGPｺﾞｼｯｸE" panose="020B0900000000000000" pitchFamily="50" charset="-128"/>
              </a:rPr>
              <a:t>世界都市</a:t>
            </a:r>
            <a:r>
              <a:rPr lang="ja-JP" altLang="en-US" sz="2000" dirty="0">
                <a:solidFill>
                  <a:schemeClr val="tx2">
                    <a:lumMod val="50000"/>
                  </a:schemeClr>
                </a:solidFill>
                <a:latin typeface="HGPｺﾞｼｯｸE" panose="020B0900000000000000" pitchFamily="50" charset="-128"/>
                <a:ea typeface="HGPｺﾞｼｯｸE" panose="020B0900000000000000" pitchFamily="50" charset="-128"/>
              </a:rPr>
              <a:t>としての</a:t>
            </a:r>
            <a:endParaRPr lang="en-US" altLang="ja-JP" sz="2000" dirty="0">
              <a:solidFill>
                <a:schemeClr val="tx2">
                  <a:lumMod val="50000"/>
                </a:schemeClr>
              </a:solidFill>
              <a:latin typeface="HGPｺﾞｼｯｸE" panose="020B0900000000000000" pitchFamily="50" charset="-128"/>
              <a:ea typeface="HGPｺﾞｼｯｸE" panose="020B0900000000000000" pitchFamily="50" charset="-128"/>
            </a:endParaRPr>
          </a:p>
          <a:p>
            <a:r>
              <a:rPr lang="en-US" altLang="ja-JP" sz="2000" dirty="0">
                <a:solidFill>
                  <a:schemeClr val="tx2">
                    <a:lumMod val="50000"/>
                  </a:schemeClr>
                </a:solidFill>
                <a:latin typeface="HGPｺﾞｼｯｸE" panose="020B0900000000000000" pitchFamily="50" charset="-128"/>
                <a:ea typeface="HGPｺﾞｼｯｸE" panose="020B0900000000000000" pitchFamily="50" charset="-128"/>
              </a:rPr>
              <a:t>         </a:t>
            </a:r>
            <a:r>
              <a:rPr lang="ja-JP" altLang="en-US" sz="2000" dirty="0">
                <a:solidFill>
                  <a:schemeClr val="tx2">
                    <a:lumMod val="50000"/>
                  </a:schemeClr>
                </a:solidFill>
                <a:latin typeface="HGPｺﾞｼｯｸE" panose="020B0900000000000000" pitchFamily="50" charset="-128"/>
                <a:ea typeface="HGPｺﾞｼｯｸE" panose="020B0900000000000000" pitchFamily="50" charset="-128"/>
              </a:rPr>
              <a:t>東京、</a:t>
            </a:r>
            <a:r>
              <a:rPr lang="ja-JP" altLang="en-US" sz="2000" dirty="0">
                <a:solidFill>
                  <a:srgbClr val="C00000"/>
                </a:solidFill>
                <a:latin typeface="HGPｺﾞｼｯｸE" panose="020B0900000000000000" pitchFamily="50" charset="-128"/>
                <a:ea typeface="HGPｺﾞｼｯｸE" panose="020B0900000000000000" pitchFamily="50" charset="-128"/>
              </a:rPr>
              <a:t>開発利益最大化</a:t>
            </a:r>
            <a:r>
              <a:rPr lang="ja-JP" altLang="en-US" sz="2000" dirty="0">
                <a:solidFill>
                  <a:schemeClr val="tx2">
                    <a:lumMod val="50000"/>
                  </a:schemeClr>
                </a:solidFill>
                <a:latin typeface="HGPｺﾞｼｯｸE" panose="020B0900000000000000" pitchFamily="50" charset="-128"/>
                <a:ea typeface="HGPｺﾞｼｯｸE" panose="020B0900000000000000" pitchFamily="50" charset="-128"/>
              </a:rPr>
              <a:t>のための東京）</a:t>
            </a:r>
            <a:endParaRPr lang="en-US" altLang="ja-JP" sz="2000" dirty="0">
              <a:solidFill>
                <a:schemeClr val="tx2">
                  <a:lumMod val="50000"/>
                </a:schemeClr>
              </a:solidFill>
              <a:latin typeface="HGPｺﾞｼｯｸE" panose="020B0900000000000000" pitchFamily="50" charset="-128"/>
              <a:ea typeface="HGPｺﾞｼｯｸE" panose="020B0900000000000000" pitchFamily="50" charset="-128"/>
            </a:endParaRPr>
          </a:p>
          <a:p>
            <a:r>
              <a:rPr lang="ja-JP" altLang="en-US" sz="2000" dirty="0">
                <a:solidFill>
                  <a:schemeClr val="tx2">
                    <a:lumMod val="50000"/>
                  </a:schemeClr>
                </a:solidFill>
                <a:latin typeface="HGPｺﾞｼｯｸE" panose="020B0900000000000000" pitchFamily="50" charset="-128"/>
                <a:ea typeface="HGPｺﾞｼｯｸE" panose="020B0900000000000000" pitchFamily="50" charset="-128"/>
              </a:rPr>
              <a:t>　　　－長周期振動をもたらした超高層建築ラッシュ</a:t>
            </a:r>
            <a:endParaRPr lang="en-US" altLang="ja-JP" sz="2000" dirty="0">
              <a:solidFill>
                <a:schemeClr val="tx2">
                  <a:lumMod val="50000"/>
                </a:schemeClr>
              </a:solidFill>
              <a:latin typeface="HGPｺﾞｼｯｸE" panose="020B0900000000000000" pitchFamily="50" charset="-128"/>
              <a:ea typeface="HGPｺﾞｼｯｸE" panose="020B0900000000000000" pitchFamily="50" charset="-128"/>
            </a:endParaRPr>
          </a:p>
          <a:p>
            <a:endParaRPr lang="en-US" altLang="ja-JP" sz="2000" dirty="0">
              <a:solidFill>
                <a:schemeClr val="tx2">
                  <a:lumMod val="50000"/>
                </a:schemeClr>
              </a:solidFill>
              <a:latin typeface="HGPｺﾞｼｯｸE" panose="020B0900000000000000" pitchFamily="50" charset="-128"/>
              <a:ea typeface="HGPｺﾞｼｯｸE" panose="020B0900000000000000" pitchFamily="50" charset="-128"/>
            </a:endParaRPr>
          </a:p>
          <a:p>
            <a:r>
              <a:rPr lang="ja-JP" altLang="en-US" sz="2000" dirty="0">
                <a:solidFill>
                  <a:schemeClr val="tx2">
                    <a:lumMod val="50000"/>
                  </a:schemeClr>
                </a:solidFill>
                <a:latin typeface="HGPｺﾞｼｯｸE" panose="020B0900000000000000" pitchFamily="50" charset="-128"/>
                <a:ea typeface="HGPｺﾞｼｯｸE" panose="020B0900000000000000" pitchFamily="50" charset="-128"/>
              </a:rPr>
              <a:t>□災害時の仮設住宅の直接供給は絶望的</a:t>
            </a:r>
            <a:endParaRPr lang="en-US" altLang="ja-JP" sz="2000" dirty="0">
              <a:solidFill>
                <a:schemeClr val="tx2">
                  <a:lumMod val="50000"/>
                </a:schemeClr>
              </a:solidFill>
              <a:latin typeface="HGPｺﾞｼｯｸE" panose="020B0900000000000000" pitchFamily="50" charset="-128"/>
              <a:ea typeface="HGPｺﾞｼｯｸE" panose="020B0900000000000000" pitchFamily="50" charset="-128"/>
            </a:endParaRPr>
          </a:p>
          <a:p>
            <a:r>
              <a:rPr lang="ja-JP" altLang="en-US" sz="2000" dirty="0">
                <a:solidFill>
                  <a:schemeClr val="tx2">
                    <a:lumMod val="50000"/>
                  </a:schemeClr>
                </a:solidFill>
                <a:latin typeface="HGPｺﾞｼｯｸE" panose="020B0900000000000000" pitchFamily="50" charset="-128"/>
                <a:ea typeface="HGPｺﾞｼｯｸE" panose="020B0900000000000000" pitchFamily="50" charset="-128"/>
              </a:rPr>
              <a:t>　　首都圏で予想される大災害の時には、建設型の仮設</a:t>
            </a:r>
            <a:endParaRPr lang="en-US" altLang="ja-JP" sz="2000" dirty="0">
              <a:solidFill>
                <a:schemeClr val="tx2">
                  <a:lumMod val="50000"/>
                </a:schemeClr>
              </a:solidFill>
              <a:latin typeface="HGPｺﾞｼｯｸE" panose="020B0900000000000000" pitchFamily="50" charset="-128"/>
              <a:ea typeface="HGPｺﾞｼｯｸE" panose="020B0900000000000000" pitchFamily="50" charset="-128"/>
            </a:endParaRPr>
          </a:p>
          <a:p>
            <a:r>
              <a:rPr lang="ja-JP" altLang="en-US" sz="2000" dirty="0">
                <a:solidFill>
                  <a:schemeClr val="tx2">
                    <a:lumMod val="50000"/>
                  </a:schemeClr>
                </a:solidFill>
                <a:latin typeface="HGPｺﾞｼｯｸE" panose="020B0900000000000000" pitchFamily="50" charset="-128"/>
                <a:ea typeface="HGPｺﾞｼｯｸE" panose="020B0900000000000000" pitchFamily="50" charset="-128"/>
              </a:rPr>
              <a:t>　　住宅の直接供給はほぼ絶望的であると言われている。</a:t>
            </a:r>
            <a:endParaRPr lang="en-US" altLang="ja-JP" sz="2000" dirty="0">
              <a:solidFill>
                <a:schemeClr val="tx2">
                  <a:lumMod val="50000"/>
                </a:schemeClr>
              </a:solidFill>
              <a:latin typeface="HGPｺﾞｼｯｸE" panose="020B0900000000000000" pitchFamily="50" charset="-128"/>
              <a:ea typeface="HGPｺﾞｼｯｸE" panose="020B0900000000000000" pitchFamily="50" charset="-128"/>
            </a:endParaRPr>
          </a:p>
          <a:p>
            <a:r>
              <a:rPr lang="ja-JP" altLang="en-US" sz="2000" dirty="0">
                <a:solidFill>
                  <a:schemeClr val="tx2">
                    <a:lumMod val="50000"/>
                  </a:schemeClr>
                </a:solidFill>
                <a:latin typeface="HGPｺﾞｼｯｸE" panose="020B0900000000000000" pitchFamily="50" charset="-128"/>
                <a:ea typeface="HGPｺﾞｼｯｸE" panose="020B0900000000000000" pitchFamily="50" charset="-128"/>
              </a:rPr>
              <a:t>　　　 </a:t>
            </a:r>
            <a:r>
              <a:rPr lang="ja-JP" altLang="en-US" sz="2000" dirty="0">
                <a:solidFill>
                  <a:srgbClr val="B02A00"/>
                </a:solidFill>
                <a:latin typeface="HGPｺﾞｼｯｸE" panose="020B0900000000000000" pitchFamily="50" charset="-128"/>
                <a:ea typeface="HGPｺﾞｼｯｸE" panose="020B0900000000000000" pitchFamily="50" charset="-128"/>
              </a:rPr>
              <a:t>－時避難所→応急仮設住宅→住まいの再建</a:t>
            </a:r>
            <a:endParaRPr lang="en-US" altLang="ja-JP" sz="2000" dirty="0">
              <a:solidFill>
                <a:srgbClr val="B02A00"/>
              </a:solidFill>
              <a:latin typeface="HGPｺﾞｼｯｸE" panose="020B0900000000000000" pitchFamily="50" charset="-128"/>
              <a:ea typeface="HGPｺﾞｼｯｸE" panose="020B0900000000000000" pitchFamily="50" charset="-128"/>
            </a:endParaRPr>
          </a:p>
          <a:p>
            <a:r>
              <a:rPr lang="ja-JP" altLang="en-US" sz="2000" dirty="0">
                <a:solidFill>
                  <a:srgbClr val="B02A00"/>
                </a:solidFill>
                <a:latin typeface="HGPｺﾞｼｯｸE" panose="020B0900000000000000" pitchFamily="50" charset="-128"/>
                <a:ea typeface="HGPｺﾞｼｯｸE" panose="020B0900000000000000" pitchFamily="50" charset="-128"/>
              </a:rPr>
              <a:t>　　　 が大きな課題になる。</a:t>
            </a:r>
            <a:endParaRPr lang="en-US" altLang="ja-JP" sz="2000" dirty="0">
              <a:solidFill>
                <a:srgbClr val="B02A00"/>
              </a:solidFill>
              <a:latin typeface="HGPｺﾞｼｯｸE" panose="020B0900000000000000" pitchFamily="50" charset="-128"/>
              <a:ea typeface="HGPｺﾞｼｯｸE" panose="020B0900000000000000" pitchFamily="50" charset="-128"/>
            </a:endParaRPr>
          </a:p>
          <a:p>
            <a:r>
              <a:rPr lang="ja-JP" altLang="en-US" sz="2000" dirty="0">
                <a:solidFill>
                  <a:schemeClr val="tx2">
                    <a:lumMod val="50000"/>
                  </a:schemeClr>
                </a:solidFill>
                <a:latin typeface="HGPｺﾞｼｯｸE" panose="020B0900000000000000" pitchFamily="50" charset="-128"/>
                <a:ea typeface="HGPｺﾞｼｯｸE" panose="020B0900000000000000" pitchFamily="50" charset="-128"/>
              </a:rPr>
              <a:t>　　</a:t>
            </a:r>
            <a:r>
              <a:rPr lang="ja-JP" altLang="en-US" sz="2000" dirty="0">
                <a:solidFill>
                  <a:srgbClr val="B02A00"/>
                </a:solidFill>
                <a:latin typeface="HGPｺﾞｼｯｸE" panose="020B0900000000000000" pitchFamily="50" charset="-128"/>
                <a:ea typeface="HGPｺﾞｼｯｸE" panose="020B0900000000000000" pitchFamily="50" charset="-128"/>
              </a:rPr>
              <a:t>東日本大震災時の「みなし仮設」の経験と民間賃貸</a:t>
            </a:r>
            <a:endParaRPr lang="en-US" altLang="ja-JP" sz="2000" dirty="0">
              <a:solidFill>
                <a:srgbClr val="B02A00"/>
              </a:solidFill>
              <a:latin typeface="HGPｺﾞｼｯｸE" panose="020B0900000000000000" pitchFamily="50" charset="-128"/>
              <a:ea typeface="HGPｺﾞｼｯｸE" panose="020B0900000000000000" pitchFamily="50" charset="-128"/>
            </a:endParaRPr>
          </a:p>
          <a:p>
            <a:r>
              <a:rPr lang="ja-JP" altLang="en-US" sz="2000" dirty="0">
                <a:solidFill>
                  <a:srgbClr val="B02A00"/>
                </a:solidFill>
                <a:latin typeface="HGPｺﾞｼｯｸE" panose="020B0900000000000000" pitchFamily="50" charset="-128"/>
                <a:ea typeface="HGPｺﾞｼｯｸE" panose="020B0900000000000000" pitchFamily="50" charset="-128"/>
              </a:rPr>
              <a:t>　　住宅の質と量をどう確保するか。</a:t>
            </a:r>
          </a:p>
          <a:p>
            <a:endParaRPr lang="en-US" altLang="ja-JP" sz="2000" dirty="0">
              <a:solidFill>
                <a:srgbClr val="B02A00"/>
              </a:solidFill>
              <a:latin typeface="HGPｺﾞｼｯｸE" panose="020B0900000000000000" pitchFamily="50" charset="-128"/>
              <a:ea typeface="HGPｺﾞｼｯｸE" panose="020B0900000000000000" pitchFamily="50" charset="-128"/>
            </a:endParaRPr>
          </a:p>
          <a:p>
            <a:endParaRPr lang="ja-JP" altLang="en-US" sz="2000" dirty="0"/>
          </a:p>
        </p:txBody>
      </p:sp>
      <p:pic>
        <p:nvPicPr>
          <p:cNvPr id="4" name="図 3">
            <a:extLst>
              <a:ext uri="{FF2B5EF4-FFF2-40B4-BE49-F238E27FC236}">
                <a16:creationId xmlns:a16="http://schemas.microsoft.com/office/drawing/2014/main" id="{A851EABB-135F-B6DF-2187-473B67608F51}"/>
              </a:ext>
            </a:extLst>
          </p:cNvPr>
          <p:cNvPicPr>
            <a:picLocks noChangeAspect="1"/>
          </p:cNvPicPr>
          <p:nvPr/>
        </p:nvPicPr>
        <p:blipFill>
          <a:blip r:embed="rId3"/>
          <a:stretch>
            <a:fillRect/>
          </a:stretch>
        </p:blipFill>
        <p:spPr>
          <a:xfrm>
            <a:off x="6622340" y="913361"/>
            <a:ext cx="5071677" cy="2992942"/>
          </a:xfrm>
          <a:prstGeom prst="rect">
            <a:avLst/>
          </a:prstGeom>
        </p:spPr>
      </p:pic>
      <p:pic>
        <p:nvPicPr>
          <p:cNvPr id="5" name="図 4">
            <a:extLst>
              <a:ext uri="{FF2B5EF4-FFF2-40B4-BE49-F238E27FC236}">
                <a16:creationId xmlns:a16="http://schemas.microsoft.com/office/drawing/2014/main" id="{A6D7EFC0-1824-9FC7-05D6-3E12A2A21EE9}"/>
              </a:ext>
            </a:extLst>
          </p:cNvPr>
          <p:cNvPicPr>
            <a:picLocks noChangeAspect="1"/>
          </p:cNvPicPr>
          <p:nvPr/>
        </p:nvPicPr>
        <p:blipFill>
          <a:blip r:embed="rId4"/>
          <a:stretch>
            <a:fillRect/>
          </a:stretch>
        </p:blipFill>
        <p:spPr>
          <a:xfrm>
            <a:off x="6748530" y="4046137"/>
            <a:ext cx="3387143" cy="2603634"/>
          </a:xfrm>
          <a:prstGeom prst="rect">
            <a:avLst/>
          </a:prstGeom>
        </p:spPr>
      </p:pic>
      <p:sp>
        <p:nvSpPr>
          <p:cNvPr id="3" name="テキスト ボックス 2">
            <a:extLst>
              <a:ext uri="{FF2B5EF4-FFF2-40B4-BE49-F238E27FC236}">
                <a16:creationId xmlns:a16="http://schemas.microsoft.com/office/drawing/2014/main" id="{3185178F-00C7-EB8E-7D48-1DAD1F2CA6D6}"/>
              </a:ext>
            </a:extLst>
          </p:cNvPr>
          <p:cNvSpPr txBox="1"/>
          <p:nvPr/>
        </p:nvSpPr>
        <p:spPr>
          <a:xfrm>
            <a:off x="10160000" y="4046137"/>
            <a:ext cx="2032000" cy="1384995"/>
          </a:xfrm>
          <a:prstGeom prst="rect">
            <a:avLst/>
          </a:prstGeom>
          <a:noFill/>
        </p:spPr>
        <p:txBody>
          <a:bodyPr wrap="square" rtlCol="0">
            <a:spAutoFit/>
          </a:bodyPr>
          <a:lstStyle/>
          <a:p>
            <a:r>
              <a:rPr kumimoji="1" lang="ja-JP" altLang="en-US" sz="1400" dirty="0">
                <a:solidFill>
                  <a:schemeClr val="tx2">
                    <a:lumMod val="50000"/>
                  </a:schemeClr>
                </a:solidFill>
                <a:latin typeface="HGPｺﾞｼｯｸE" panose="020B0900000000000000" pitchFamily="50" charset="-128"/>
                <a:ea typeface="HGPｺﾞｼｯｸE" panose="020B0900000000000000" pitchFamily="50" charset="-128"/>
              </a:rPr>
              <a:t>東京戦災復興計画におけるグリーンベルトの位置づけ</a:t>
            </a:r>
            <a:endParaRPr kumimoji="1" lang="en-US" altLang="ja-JP" sz="1400" dirty="0">
              <a:solidFill>
                <a:schemeClr val="tx2">
                  <a:lumMod val="50000"/>
                </a:schemeClr>
              </a:solidFill>
              <a:latin typeface="HGPｺﾞｼｯｸE" panose="020B0900000000000000" pitchFamily="50" charset="-128"/>
              <a:ea typeface="HGPｺﾞｼｯｸE" panose="020B0900000000000000" pitchFamily="50" charset="-128"/>
            </a:endParaRPr>
          </a:p>
          <a:p>
            <a:r>
              <a:rPr kumimoji="1" lang="ja-JP" altLang="en-US" sz="1400" dirty="0">
                <a:solidFill>
                  <a:schemeClr val="tx2">
                    <a:lumMod val="50000"/>
                  </a:schemeClr>
                </a:solidFill>
                <a:latin typeface="HGPｺﾞｼｯｸE" panose="020B0900000000000000" pitchFamily="50" charset="-128"/>
                <a:ea typeface="HGPｺﾞｼｯｸE" panose="020B0900000000000000" pitchFamily="50" charset="-128"/>
              </a:rPr>
              <a:t>→</a:t>
            </a:r>
            <a:r>
              <a:rPr kumimoji="1" lang="en-US" altLang="ja-JP" sz="1400" b="1"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1949</a:t>
            </a:r>
            <a:r>
              <a:rPr kumimoji="1" lang="ja-JP" altLang="en-US" sz="1400" dirty="0">
                <a:solidFill>
                  <a:schemeClr val="tx2">
                    <a:lumMod val="50000"/>
                  </a:schemeClr>
                </a:solidFill>
                <a:latin typeface="HGPｺﾞｼｯｸE" panose="020B0900000000000000" pitchFamily="50" charset="-128"/>
                <a:ea typeface="HGPｺﾞｼｯｸE" panose="020B0900000000000000" pitchFamily="50" charset="-128"/>
              </a:rPr>
              <a:t>年、ドッジライン・</a:t>
            </a:r>
            <a:r>
              <a:rPr lang="ja-JP" altLang="en-US" sz="1400" dirty="0">
                <a:solidFill>
                  <a:schemeClr val="tx2">
                    <a:lumMod val="50000"/>
                  </a:schemeClr>
                </a:solidFill>
                <a:latin typeface="HGPｺﾞｼｯｸE" panose="020B0900000000000000" pitchFamily="50" charset="-128"/>
                <a:ea typeface="HGPｺﾞｼｯｸE" panose="020B0900000000000000" pitchFamily="50" charset="-128"/>
              </a:rPr>
              <a:t>緊縮財政によって大幅に計画縮小</a:t>
            </a:r>
            <a:endParaRPr kumimoji="1" lang="ja-JP" altLang="en-US" sz="1400" dirty="0">
              <a:solidFill>
                <a:schemeClr val="tx2">
                  <a:lumMod val="50000"/>
                </a:schemeClr>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309952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12192000" cy="717844"/>
          </a:xfrm>
          <a:solidFill>
            <a:srgbClr val="002060"/>
          </a:solidFill>
        </p:spPr>
        <p:txBody>
          <a:bodyPr>
            <a:normAutofit/>
          </a:bodyPr>
          <a:lstStyle/>
          <a:p>
            <a:r>
              <a:rPr lang="ja-JP" altLang="en-US" sz="3200">
                <a:solidFill>
                  <a:schemeClr val="bg1"/>
                </a:solidFill>
                <a:latin typeface="HGP創英角ｺﾞｼｯｸUB" panose="020B0900000000000000" pitchFamily="50" charset="-128"/>
                <a:ea typeface="HGP創英角ｺﾞｼｯｸUB" panose="020B0900000000000000" pitchFamily="50" charset="-128"/>
              </a:rPr>
              <a:t>　　</a:t>
            </a:r>
            <a:r>
              <a:rPr lang="ja-JP" altLang="en-US" sz="3200">
                <a:solidFill>
                  <a:schemeClr val="bg1"/>
                </a:solidFill>
                <a:latin typeface="HGP創英角ｺﾞｼｯｸUB" panose="020B0A00000000000000" pitchFamily="50" charset="-128"/>
                <a:ea typeface="HGP創英角ｺﾞｼｯｸUB" panose="020B0A00000000000000" pitchFamily="50" charset="-128"/>
                <a:cs typeface="Times New Roman" panose="02020603050405020304" pitchFamily="18" charset="0"/>
              </a:rPr>
              <a:t>関東大震災</a:t>
            </a:r>
            <a:r>
              <a:rPr lang="ja-JP" altLang="en-US" sz="3200" dirty="0">
                <a:solidFill>
                  <a:schemeClr val="bg1"/>
                </a:solidFill>
                <a:latin typeface="HGP創英角ｺﾞｼｯｸUB" panose="020B0A00000000000000" pitchFamily="50" charset="-128"/>
                <a:ea typeface="HGP創英角ｺﾞｼｯｸUB" panose="020B0A00000000000000" pitchFamily="50" charset="-128"/>
                <a:cs typeface="Times New Roman" panose="02020603050405020304" pitchFamily="18" charset="0"/>
              </a:rPr>
              <a:t>・阪神淡路大震災・東日本大震災</a:t>
            </a:r>
            <a:endParaRPr lang="ja-JP" altLang="en-US" sz="2800" dirty="0">
              <a:solidFill>
                <a:schemeClr val="bg1"/>
              </a:solidFill>
              <a:latin typeface="Times New Roman" panose="02020603050405020304" pitchFamily="18" charset="0"/>
              <a:ea typeface="HGP創英角ｺﾞｼｯｸUB" panose="020B0A00000000000000" pitchFamily="50" charset="-128"/>
              <a:cs typeface="Times New Roman" panose="02020603050405020304" pitchFamily="18" charset="0"/>
            </a:endParaRPr>
          </a:p>
        </p:txBody>
      </p:sp>
      <p:sp>
        <p:nvSpPr>
          <p:cNvPr id="19" name="スライド番号プレースホルダー 18">
            <a:extLst>
              <a:ext uri="{FF2B5EF4-FFF2-40B4-BE49-F238E27FC236}">
                <a16:creationId xmlns:a16="http://schemas.microsoft.com/office/drawing/2014/main" id="{9D36B828-D813-410E-A0CF-4E0567EE2D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graphicFrame>
        <p:nvGraphicFramePr>
          <p:cNvPr id="6" name="表 5">
            <a:extLst>
              <a:ext uri="{FF2B5EF4-FFF2-40B4-BE49-F238E27FC236}">
                <a16:creationId xmlns:a16="http://schemas.microsoft.com/office/drawing/2014/main" id="{52332B96-A6ED-7217-F240-7AE5B5710B70}"/>
              </a:ext>
            </a:extLst>
          </p:cNvPr>
          <p:cNvGraphicFramePr>
            <a:graphicFrameLocks noGrp="1"/>
          </p:cNvGraphicFramePr>
          <p:nvPr>
            <p:extLst>
              <p:ext uri="{D42A27DB-BD31-4B8C-83A1-F6EECF244321}">
                <p14:modId xmlns:p14="http://schemas.microsoft.com/office/powerpoint/2010/main" val="3625929317"/>
              </p:ext>
            </p:extLst>
          </p:nvPr>
        </p:nvGraphicFramePr>
        <p:xfrm>
          <a:off x="243840" y="855953"/>
          <a:ext cx="11673840" cy="5762247"/>
        </p:xfrm>
        <a:graphic>
          <a:graphicData uri="http://schemas.openxmlformats.org/drawingml/2006/table">
            <a:tbl>
              <a:tblPr firstRow="1" bandRow="1">
                <a:tableStyleId>{5940675A-B579-460E-94D1-54222C63F5DA}</a:tableStyleId>
              </a:tblPr>
              <a:tblGrid>
                <a:gridCol w="2918460">
                  <a:extLst>
                    <a:ext uri="{9D8B030D-6E8A-4147-A177-3AD203B41FA5}">
                      <a16:colId xmlns:a16="http://schemas.microsoft.com/office/drawing/2014/main" val="1975514777"/>
                    </a:ext>
                  </a:extLst>
                </a:gridCol>
                <a:gridCol w="2918460">
                  <a:extLst>
                    <a:ext uri="{9D8B030D-6E8A-4147-A177-3AD203B41FA5}">
                      <a16:colId xmlns:a16="http://schemas.microsoft.com/office/drawing/2014/main" val="1640070915"/>
                    </a:ext>
                  </a:extLst>
                </a:gridCol>
                <a:gridCol w="2918460">
                  <a:extLst>
                    <a:ext uri="{9D8B030D-6E8A-4147-A177-3AD203B41FA5}">
                      <a16:colId xmlns:a16="http://schemas.microsoft.com/office/drawing/2014/main" val="2236346622"/>
                    </a:ext>
                  </a:extLst>
                </a:gridCol>
                <a:gridCol w="2918460">
                  <a:extLst>
                    <a:ext uri="{9D8B030D-6E8A-4147-A177-3AD203B41FA5}">
                      <a16:colId xmlns:a16="http://schemas.microsoft.com/office/drawing/2014/main" val="1400829442"/>
                    </a:ext>
                  </a:extLst>
                </a:gridCol>
              </a:tblGrid>
              <a:tr h="473580">
                <a:tc gridSpan="4">
                  <a:txBody>
                    <a:bodyPr/>
                    <a:lstStyle/>
                    <a:p>
                      <a:pPr algn="ctr">
                        <a:lnSpc>
                          <a:spcPct val="150000"/>
                        </a:lnSpc>
                      </a:pPr>
                      <a:r>
                        <a:rPr kumimoji="1" lang="ja-JP" altLang="en-US" dirty="0">
                          <a:solidFill>
                            <a:schemeClr val="tx2">
                              <a:lumMod val="50000"/>
                            </a:schemeClr>
                          </a:solidFill>
                          <a:latin typeface="HGPｺﾞｼｯｸE" panose="020B0900000000000000" pitchFamily="50" charset="-128"/>
                          <a:ea typeface="HGPｺﾞｼｯｸE" panose="020B0900000000000000" pitchFamily="50" charset="-128"/>
                        </a:rPr>
                        <a:t>関東大震災、阪神・淡路大震災、東日本大震災の比較（レジュメには震災の特質を追加した）</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2960846487"/>
                  </a:ext>
                </a:extLst>
              </a:tr>
              <a:tr h="423067">
                <a:tc>
                  <a:txBody>
                    <a:bodyPr/>
                    <a:lstStyle/>
                    <a:p>
                      <a:pPr algn="ctr">
                        <a:lnSpc>
                          <a:spcPct val="150000"/>
                        </a:lnSpc>
                      </a:pPr>
                      <a:endParaRPr kumimoji="1" lang="ja-JP" altLang="en-US" sz="1600" dirty="0">
                        <a:solidFill>
                          <a:schemeClr val="tx2">
                            <a:lumMod val="50000"/>
                          </a:schemeClr>
                        </a:solidFill>
                        <a:latin typeface="HGPｺﾞｼｯｸE" panose="020B0900000000000000" pitchFamily="50" charset="-128"/>
                        <a:ea typeface="HGPｺﾞｼｯｸE" panose="020B0900000000000000" pitchFamily="50" charset="-128"/>
                      </a:endParaRPr>
                    </a:p>
                  </a:txBody>
                  <a:tcPr/>
                </a:tc>
                <a:tc>
                  <a:txBody>
                    <a:bodyPr/>
                    <a:lstStyle/>
                    <a:p>
                      <a:pPr algn="ctr">
                        <a:lnSpc>
                          <a:spcPct val="150000"/>
                        </a:lnSpc>
                      </a:pPr>
                      <a:r>
                        <a:rPr kumimoji="1" lang="ja-JP" altLang="en-US" sz="1600" dirty="0">
                          <a:solidFill>
                            <a:schemeClr val="tx2">
                              <a:lumMod val="50000"/>
                            </a:schemeClr>
                          </a:solidFill>
                          <a:latin typeface="HGPｺﾞｼｯｸE" panose="020B0900000000000000" pitchFamily="50" charset="-128"/>
                          <a:ea typeface="HGPｺﾞｼｯｸE" panose="020B0900000000000000" pitchFamily="50" charset="-128"/>
                        </a:rPr>
                        <a:t>関東大震災</a:t>
                      </a:r>
                    </a:p>
                  </a:txBody>
                  <a:tcPr/>
                </a:tc>
                <a:tc>
                  <a:txBody>
                    <a:bodyPr/>
                    <a:lstStyle/>
                    <a:p>
                      <a:pPr algn="ctr">
                        <a:lnSpc>
                          <a:spcPct val="150000"/>
                        </a:lnSpc>
                      </a:pPr>
                      <a:r>
                        <a:rPr kumimoji="1" lang="ja-JP" altLang="en-US" sz="1600" dirty="0">
                          <a:solidFill>
                            <a:schemeClr val="tx2">
                              <a:lumMod val="50000"/>
                            </a:schemeClr>
                          </a:solidFill>
                          <a:latin typeface="HGPｺﾞｼｯｸE" panose="020B0900000000000000" pitchFamily="50" charset="-128"/>
                          <a:ea typeface="HGPｺﾞｼｯｸE" panose="020B0900000000000000" pitchFamily="50" charset="-128"/>
                        </a:rPr>
                        <a:t>阪神淡路大震災</a:t>
                      </a:r>
                    </a:p>
                  </a:txBody>
                  <a:tcPr/>
                </a:tc>
                <a:tc>
                  <a:txBody>
                    <a:bodyPr/>
                    <a:lstStyle/>
                    <a:p>
                      <a:pPr algn="ctr">
                        <a:lnSpc>
                          <a:spcPct val="150000"/>
                        </a:lnSpc>
                      </a:pPr>
                      <a:r>
                        <a:rPr kumimoji="1" lang="ja-JP" altLang="en-US" sz="1600" dirty="0">
                          <a:solidFill>
                            <a:schemeClr val="tx2">
                              <a:lumMod val="50000"/>
                            </a:schemeClr>
                          </a:solidFill>
                          <a:latin typeface="HGPｺﾞｼｯｸE" panose="020B0900000000000000" pitchFamily="50" charset="-128"/>
                          <a:ea typeface="HGPｺﾞｼｯｸE" panose="020B0900000000000000" pitchFamily="50" charset="-128"/>
                        </a:rPr>
                        <a:t>東日本大震災</a:t>
                      </a:r>
                    </a:p>
                  </a:txBody>
                  <a:tcPr/>
                </a:tc>
                <a:extLst>
                  <a:ext uri="{0D108BD9-81ED-4DB2-BD59-A6C34878D82A}">
                    <a16:rowId xmlns:a16="http://schemas.microsoft.com/office/drawing/2014/main" val="1865148964"/>
                  </a:ext>
                </a:extLst>
              </a:tr>
              <a:tr h="473580">
                <a:tc>
                  <a:txBody>
                    <a:bodyPr/>
                    <a:lstStyle/>
                    <a:p>
                      <a:pPr algn="ctr">
                        <a:lnSpc>
                          <a:spcPct val="150000"/>
                        </a:lnSpc>
                      </a:pPr>
                      <a:r>
                        <a:rPr kumimoji="1" lang="ja-JP" altLang="en-US" sz="1600" dirty="0">
                          <a:solidFill>
                            <a:schemeClr val="tx2">
                              <a:lumMod val="50000"/>
                            </a:schemeClr>
                          </a:solidFill>
                          <a:latin typeface="HGPｺﾞｼｯｸE" panose="020B0900000000000000" pitchFamily="50" charset="-128"/>
                          <a:ea typeface="HGPｺﾞｼｯｸE" panose="020B0900000000000000" pitchFamily="50" charset="-128"/>
                        </a:rPr>
                        <a:t>発生年月日</a:t>
                      </a:r>
                    </a:p>
                  </a:txBody>
                  <a:tcPr/>
                </a:tc>
                <a:tc>
                  <a:txBody>
                    <a:bodyPr/>
                    <a:lstStyle/>
                    <a:p>
                      <a:pPr algn="ctr">
                        <a:lnSpc>
                          <a:spcPts val="1500"/>
                        </a:lnSpc>
                      </a:pPr>
                      <a:r>
                        <a:rPr kumimoji="1" lang="en-US" altLang="ja-JP" sz="1600" b="1"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1923</a:t>
                      </a:r>
                      <a:r>
                        <a:rPr kumimoji="1" lang="ja-JP" altLang="en-US" sz="1600" b="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年</a:t>
                      </a:r>
                      <a:r>
                        <a:rPr kumimoji="1" lang="en-US" altLang="ja-JP" sz="1600" b="1"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9</a:t>
                      </a: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月</a:t>
                      </a:r>
                      <a:r>
                        <a:rPr kumimoji="1" lang="en-US" altLang="ja-JP" sz="1600" b="1"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1</a:t>
                      </a: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日</a:t>
                      </a:r>
                      <a:endParaRPr kumimoji="1" lang="en-US" altLang="ja-JP"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endParaRPr>
                    </a:p>
                    <a:p>
                      <a:pPr algn="ctr">
                        <a:lnSpc>
                          <a:spcPts val="1500"/>
                        </a:lnSpc>
                      </a:pP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土曜日　午前</a:t>
                      </a:r>
                      <a:r>
                        <a:rPr kumimoji="1" lang="en-US" altLang="ja-JP"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11</a:t>
                      </a: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時</a:t>
                      </a:r>
                      <a:r>
                        <a:rPr kumimoji="1" lang="en-US" altLang="ja-JP"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58</a:t>
                      </a: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分</a:t>
                      </a:r>
                      <a:endParaRPr kumimoji="1" lang="en-US" altLang="ja-JP"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endParaRPr>
                    </a:p>
                  </a:txBody>
                  <a:tcPr/>
                </a:tc>
                <a:tc>
                  <a:txBody>
                    <a:bodyPr/>
                    <a:lstStyle/>
                    <a:p>
                      <a:pPr algn="ctr">
                        <a:lnSpc>
                          <a:spcPts val="1500"/>
                        </a:lnSpc>
                      </a:pPr>
                      <a:r>
                        <a:rPr kumimoji="1" lang="en-US" altLang="ja-JP" sz="1600" b="1"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1995</a:t>
                      </a:r>
                      <a:r>
                        <a:rPr kumimoji="1" lang="ja-JP" altLang="en-US" sz="1600" b="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年</a:t>
                      </a:r>
                      <a:r>
                        <a:rPr kumimoji="1" lang="en-US" altLang="ja-JP" sz="1600" b="1"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1</a:t>
                      </a:r>
                      <a:r>
                        <a:rPr kumimoji="1" lang="ja-JP" altLang="en-US" sz="1600" b="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月</a:t>
                      </a:r>
                      <a:r>
                        <a:rPr kumimoji="1" lang="en-US" altLang="ja-JP" sz="1600" b="1"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17</a:t>
                      </a: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日</a:t>
                      </a:r>
                      <a:endParaRPr kumimoji="1" lang="en-US" altLang="ja-JP"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endParaRPr>
                    </a:p>
                    <a:p>
                      <a:pPr algn="ctr">
                        <a:lnSpc>
                          <a:spcPts val="1500"/>
                        </a:lnSpc>
                      </a:pP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火曜日　午前</a:t>
                      </a:r>
                      <a:r>
                        <a:rPr kumimoji="1" lang="en-US" altLang="ja-JP"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5</a:t>
                      </a: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時</a:t>
                      </a:r>
                      <a:r>
                        <a:rPr kumimoji="1" lang="en-US" altLang="ja-JP"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46</a:t>
                      </a: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分</a:t>
                      </a:r>
                    </a:p>
                  </a:txBody>
                  <a:tcPr/>
                </a:tc>
                <a:tc>
                  <a:txBody>
                    <a:bodyPr/>
                    <a:lstStyle/>
                    <a:p>
                      <a:pPr algn="ctr">
                        <a:lnSpc>
                          <a:spcPts val="1500"/>
                        </a:lnSpc>
                      </a:pPr>
                      <a:r>
                        <a:rPr kumimoji="1" lang="en-US" altLang="ja-JP" sz="1600" b="1"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2011</a:t>
                      </a: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年</a:t>
                      </a:r>
                      <a:r>
                        <a:rPr kumimoji="1" lang="en-US" altLang="ja-JP" sz="1600" b="1"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3</a:t>
                      </a: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月</a:t>
                      </a:r>
                      <a:r>
                        <a:rPr kumimoji="1" lang="en-US" altLang="ja-JP" sz="1600" b="1"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11</a:t>
                      </a: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日</a:t>
                      </a:r>
                      <a:endParaRPr kumimoji="1" lang="en-US" altLang="ja-JP"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endParaRPr>
                    </a:p>
                    <a:p>
                      <a:pPr algn="ctr">
                        <a:lnSpc>
                          <a:spcPts val="1500"/>
                        </a:lnSpc>
                      </a:pP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金曜日　午後</a:t>
                      </a:r>
                      <a:r>
                        <a:rPr kumimoji="1" lang="en-US" altLang="ja-JP"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2</a:t>
                      </a: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時</a:t>
                      </a:r>
                      <a:r>
                        <a:rPr kumimoji="1" lang="en-US" altLang="ja-JP"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46</a:t>
                      </a: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分</a:t>
                      </a:r>
                    </a:p>
                  </a:txBody>
                  <a:tcPr/>
                </a:tc>
                <a:extLst>
                  <a:ext uri="{0D108BD9-81ED-4DB2-BD59-A6C34878D82A}">
                    <a16:rowId xmlns:a16="http://schemas.microsoft.com/office/drawing/2014/main" val="3913251423"/>
                  </a:ext>
                </a:extLst>
              </a:tr>
              <a:tr h="473580">
                <a:tc>
                  <a:txBody>
                    <a:bodyPr/>
                    <a:lstStyle/>
                    <a:p>
                      <a:pPr algn="ctr">
                        <a:lnSpc>
                          <a:spcPct val="150000"/>
                        </a:lnSpc>
                      </a:pPr>
                      <a:r>
                        <a:rPr kumimoji="1" lang="ja-JP" altLang="en-US" sz="1600" dirty="0">
                          <a:solidFill>
                            <a:schemeClr val="tx2">
                              <a:lumMod val="50000"/>
                            </a:schemeClr>
                          </a:solidFill>
                          <a:latin typeface="HGPｺﾞｼｯｸE" panose="020B0900000000000000" pitchFamily="50" charset="-128"/>
                          <a:ea typeface="HGPｺﾞｼｯｸE" panose="020B0900000000000000" pitchFamily="50" charset="-128"/>
                        </a:rPr>
                        <a:t>地震規模</a:t>
                      </a:r>
                    </a:p>
                  </a:txBody>
                  <a:tcPr/>
                </a:tc>
                <a:tc>
                  <a:txBody>
                    <a:bodyPr/>
                    <a:lstStyle/>
                    <a:p>
                      <a:pPr algn="ctr">
                        <a:lnSpc>
                          <a:spcPct val="150000"/>
                        </a:lnSpc>
                      </a:pP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マグニチュード</a:t>
                      </a:r>
                      <a:r>
                        <a:rPr kumimoji="1" lang="en-US" altLang="ja-JP" sz="1600" b="1"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7.9</a:t>
                      </a:r>
                      <a:endParaRPr kumimoji="1" lang="ja-JP" altLang="en-US" sz="1600" b="1"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endParaRPr>
                    </a:p>
                  </a:txBody>
                  <a:tcPr/>
                </a:tc>
                <a:tc>
                  <a:txBody>
                    <a:bodyPr/>
                    <a:lstStyle/>
                    <a:p>
                      <a:pPr algn="ctr">
                        <a:lnSpc>
                          <a:spcPct val="150000"/>
                        </a:lnSpc>
                      </a:pP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マグニチュード</a:t>
                      </a:r>
                      <a:r>
                        <a:rPr kumimoji="1" lang="en-US" altLang="ja-JP" sz="1600" b="1"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7.3</a:t>
                      </a:r>
                      <a:endParaRPr kumimoji="1" lang="ja-JP" altLang="en-US" sz="1600" b="1"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endParaRPr>
                    </a:p>
                  </a:txBody>
                  <a:tcPr/>
                </a:tc>
                <a:tc>
                  <a:txBody>
                    <a:bodyPr/>
                    <a:lstStyle/>
                    <a:p>
                      <a:pPr algn="ctr">
                        <a:lnSpc>
                          <a:spcPct val="150000"/>
                        </a:lnSpc>
                      </a:pPr>
                      <a:r>
                        <a:rPr kumimoji="1" lang="ja-JP" altLang="en-US" sz="1600" dirty="0">
                          <a:solidFill>
                            <a:srgbClr val="C00000"/>
                          </a:solidFill>
                          <a:latin typeface="Times New Roman" panose="02020603050405020304" pitchFamily="18" charset="0"/>
                          <a:ea typeface="HGPｺﾞｼｯｸE" panose="020B0900000000000000" pitchFamily="50" charset="-128"/>
                          <a:cs typeface="Times New Roman" panose="02020603050405020304" pitchFamily="18" charset="0"/>
                        </a:rPr>
                        <a:t>マグニチュード</a:t>
                      </a:r>
                      <a:r>
                        <a:rPr kumimoji="1" lang="en-US" altLang="ja-JP" sz="1600" b="1" dirty="0">
                          <a:solidFill>
                            <a:srgbClr val="C00000"/>
                          </a:solidFill>
                          <a:latin typeface="Times New Roman" panose="02020603050405020304" pitchFamily="18" charset="0"/>
                          <a:ea typeface="HGPｺﾞｼｯｸE" panose="020B0900000000000000" pitchFamily="50" charset="-128"/>
                          <a:cs typeface="Times New Roman" panose="02020603050405020304" pitchFamily="18" charset="0"/>
                        </a:rPr>
                        <a:t>9.0</a:t>
                      </a:r>
                      <a:endParaRPr kumimoji="1" lang="ja-JP" altLang="en-US" sz="1600" b="1" dirty="0">
                        <a:solidFill>
                          <a:srgbClr val="C00000"/>
                        </a:solidFill>
                        <a:latin typeface="Times New Roman" panose="02020603050405020304" pitchFamily="18" charset="0"/>
                        <a:ea typeface="HGPｺﾞｼｯｸE" panose="020B0900000000000000" pitchFamily="50" charset="-128"/>
                        <a:cs typeface="Times New Roman" panose="02020603050405020304" pitchFamily="18" charset="0"/>
                      </a:endParaRPr>
                    </a:p>
                  </a:txBody>
                  <a:tcPr/>
                </a:tc>
                <a:extLst>
                  <a:ext uri="{0D108BD9-81ED-4DB2-BD59-A6C34878D82A}">
                    <a16:rowId xmlns:a16="http://schemas.microsoft.com/office/drawing/2014/main" val="425227604"/>
                  </a:ext>
                </a:extLst>
              </a:tr>
              <a:tr h="473580">
                <a:tc>
                  <a:txBody>
                    <a:bodyPr/>
                    <a:lstStyle/>
                    <a:p>
                      <a:pPr algn="ctr">
                        <a:lnSpc>
                          <a:spcPct val="150000"/>
                        </a:lnSpc>
                      </a:pPr>
                      <a:r>
                        <a:rPr kumimoji="1" lang="ja-JP" altLang="en-US" sz="1600" dirty="0">
                          <a:solidFill>
                            <a:schemeClr val="tx2">
                              <a:lumMod val="50000"/>
                            </a:schemeClr>
                          </a:solidFill>
                          <a:latin typeface="HGPｺﾞｼｯｸE" panose="020B0900000000000000" pitchFamily="50" charset="-128"/>
                          <a:ea typeface="HGPｺﾞｼｯｸE" panose="020B0900000000000000" pitchFamily="50" charset="-128"/>
                        </a:rPr>
                        <a:t>直接死・行方不明</a:t>
                      </a:r>
                    </a:p>
                  </a:txBody>
                  <a:tcPr/>
                </a:tc>
                <a:tc>
                  <a:txBody>
                    <a:bodyPr/>
                    <a:lstStyle/>
                    <a:p>
                      <a:pPr algn="ctr">
                        <a:lnSpc>
                          <a:spcPts val="1600"/>
                        </a:lnSpc>
                      </a:pPr>
                      <a:r>
                        <a:rPr kumimoji="1" lang="ja-JP" altLang="en-US" sz="1600" dirty="0">
                          <a:solidFill>
                            <a:srgbClr val="C00000"/>
                          </a:solidFill>
                          <a:latin typeface="Times New Roman" panose="02020603050405020304" pitchFamily="18" charset="0"/>
                          <a:ea typeface="HGPｺﾞｼｯｸE" panose="020B0900000000000000" pitchFamily="50" charset="-128"/>
                          <a:cs typeface="Times New Roman" panose="02020603050405020304" pitchFamily="18" charset="0"/>
                        </a:rPr>
                        <a:t>約</a:t>
                      </a:r>
                      <a:r>
                        <a:rPr kumimoji="1" lang="en-US" altLang="ja-JP" sz="1600" b="1" dirty="0">
                          <a:solidFill>
                            <a:srgbClr val="C00000"/>
                          </a:solidFill>
                          <a:latin typeface="Times New Roman" panose="02020603050405020304" pitchFamily="18" charset="0"/>
                          <a:ea typeface="HGPｺﾞｼｯｸE" panose="020B0900000000000000" pitchFamily="50" charset="-128"/>
                          <a:cs typeface="Times New Roman" panose="02020603050405020304" pitchFamily="18" charset="0"/>
                        </a:rPr>
                        <a:t>10</a:t>
                      </a:r>
                      <a:r>
                        <a:rPr kumimoji="1" lang="ja-JP" altLang="en-US" sz="1600" b="0" dirty="0">
                          <a:solidFill>
                            <a:srgbClr val="C00000"/>
                          </a:solidFill>
                          <a:latin typeface="Times New Roman" panose="02020603050405020304" pitchFamily="18" charset="0"/>
                          <a:ea typeface="HGPｺﾞｼｯｸE" panose="020B0900000000000000" pitchFamily="50" charset="-128"/>
                          <a:cs typeface="Times New Roman" panose="02020603050405020304" pitchFamily="18" charset="0"/>
                        </a:rPr>
                        <a:t>万</a:t>
                      </a:r>
                      <a:r>
                        <a:rPr kumimoji="1" lang="en-US" altLang="ja-JP" sz="1600" b="1" dirty="0">
                          <a:solidFill>
                            <a:srgbClr val="C00000"/>
                          </a:solidFill>
                          <a:latin typeface="Times New Roman" panose="02020603050405020304" pitchFamily="18" charset="0"/>
                          <a:ea typeface="HGPｺﾞｼｯｸE" panose="020B0900000000000000" pitchFamily="50" charset="-128"/>
                          <a:cs typeface="Times New Roman" panose="02020603050405020304" pitchFamily="18" charset="0"/>
                        </a:rPr>
                        <a:t>5</a:t>
                      </a:r>
                      <a:r>
                        <a:rPr kumimoji="1" lang="ja-JP" altLang="en-US" sz="1600" dirty="0">
                          <a:solidFill>
                            <a:srgbClr val="C00000"/>
                          </a:solidFill>
                          <a:latin typeface="Times New Roman" panose="02020603050405020304" pitchFamily="18" charset="0"/>
                          <a:ea typeface="HGPｺﾞｼｯｸE" panose="020B0900000000000000" pitchFamily="50" charset="-128"/>
                          <a:cs typeface="Times New Roman" panose="02020603050405020304" pitchFamily="18" charset="0"/>
                        </a:rPr>
                        <a:t>千人</a:t>
                      </a:r>
                      <a:endParaRPr kumimoji="1" lang="en-US" altLang="ja-JP" sz="1600" dirty="0">
                        <a:solidFill>
                          <a:srgbClr val="C00000"/>
                        </a:solidFill>
                        <a:latin typeface="Times New Roman" panose="02020603050405020304" pitchFamily="18" charset="0"/>
                        <a:ea typeface="HGPｺﾞｼｯｸE" panose="020B0900000000000000" pitchFamily="50" charset="-128"/>
                        <a:cs typeface="Times New Roman" panose="02020603050405020304" pitchFamily="18" charset="0"/>
                      </a:endParaRPr>
                    </a:p>
                    <a:p>
                      <a:pPr algn="ctr">
                        <a:lnSpc>
                          <a:spcPts val="1600"/>
                        </a:lnSpc>
                      </a:pP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（うち</a:t>
                      </a:r>
                      <a:r>
                        <a:rPr kumimoji="1" lang="ja-JP" altLang="en-US" sz="1600" dirty="0">
                          <a:solidFill>
                            <a:srgbClr val="C00000"/>
                          </a:solidFill>
                          <a:latin typeface="Times New Roman" panose="02020603050405020304" pitchFamily="18" charset="0"/>
                          <a:ea typeface="HGPｺﾞｼｯｸE" panose="020B0900000000000000" pitchFamily="50" charset="-128"/>
                          <a:cs typeface="Times New Roman" panose="02020603050405020304" pitchFamily="18" charset="0"/>
                        </a:rPr>
                        <a:t>焼死</a:t>
                      </a: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　約</a:t>
                      </a:r>
                      <a:r>
                        <a:rPr kumimoji="1" lang="en-US" altLang="ja-JP" sz="1600" b="1"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9</a:t>
                      </a: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割）</a:t>
                      </a:r>
                    </a:p>
                  </a:txBody>
                  <a:tcPr/>
                </a:tc>
                <a:tc>
                  <a:txBody>
                    <a:bodyPr/>
                    <a:lstStyle/>
                    <a:p>
                      <a:pPr algn="ctr">
                        <a:lnSpc>
                          <a:spcPts val="1600"/>
                        </a:lnSpc>
                      </a:pP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約</a:t>
                      </a:r>
                      <a:r>
                        <a:rPr kumimoji="1" lang="en-US" altLang="ja-JP" sz="1600" b="1"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5,500</a:t>
                      </a: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人</a:t>
                      </a:r>
                      <a:endParaRPr kumimoji="1" lang="en-US" altLang="ja-JP"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endParaRPr>
                    </a:p>
                    <a:p>
                      <a:pPr algn="ctr">
                        <a:lnSpc>
                          <a:spcPts val="1600"/>
                        </a:lnSpc>
                      </a:pP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（うち</a:t>
                      </a:r>
                      <a:r>
                        <a:rPr kumimoji="1" lang="ja-JP" altLang="en-US" sz="1600" dirty="0">
                          <a:solidFill>
                            <a:srgbClr val="C00000"/>
                          </a:solidFill>
                          <a:latin typeface="Times New Roman" panose="02020603050405020304" pitchFamily="18" charset="0"/>
                          <a:ea typeface="HGPｺﾞｼｯｸE" panose="020B0900000000000000" pitchFamily="50" charset="-128"/>
                          <a:cs typeface="Times New Roman" panose="02020603050405020304" pitchFamily="18" charset="0"/>
                        </a:rPr>
                        <a:t>窒息・圧死　</a:t>
                      </a: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約</a:t>
                      </a:r>
                      <a:r>
                        <a:rPr kumimoji="1" lang="en-US" altLang="ja-JP" sz="1600" b="1"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7</a:t>
                      </a: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割）</a:t>
                      </a:r>
                    </a:p>
                  </a:txBody>
                  <a:tcPr/>
                </a:tc>
                <a:tc>
                  <a:txBody>
                    <a:bodyPr/>
                    <a:lstStyle/>
                    <a:p>
                      <a:pPr algn="ctr">
                        <a:lnSpc>
                          <a:spcPts val="1600"/>
                        </a:lnSpc>
                      </a:pP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約</a:t>
                      </a:r>
                      <a:r>
                        <a:rPr kumimoji="1" lang="en-US" altLang="ja-JP" sz="1600" b="1"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2</a:t>
                      </a:r>
                      <a:r>
                        <a:rPr kumimoji="1" lang="ja-JP" altLang="en-US" sz="1600" b="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万</a:t>
                      </a:r>
                      <a:r>
                        <a:rPr kumimoji="1" lang="en-US" altLang="ja-JP" sz="1600" b="1"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2</a:t>
                      </a:r>
                      <a:r>
                        <a:rPr kumimoji="1" lang="ja-JP" altLang="en-US" sz="1600" b="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千人</a:t>
                      </a:r>
                      <a:endParaRPr kumimoji="1" lang="en-US" altLang="ja-JP" sz="1600" b="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endParaRPr>
                    </a:p>
                    <a:p>
                      <a:pPr algn="ctr">
                        <a:lnSpc>
                          <a:spcPts val="1600"/>
                        </a:lnSpc>
                      </a:pP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（うち</a:t>
                      </a:r>
                      <a:r>
                        <a:rPr kumimoji="1" lang="ja-JP" altLang="en-US" sz="1600" dirty="0">
                          <a:solidFill>
                            <a:srgbClr val="C00000"/>
                          </a:solidFill>
                          <a:latin typeface="Times New Roman" panose="02020603050405020304" pitchFamily="18" charset="0"/>
                          <a:ea typeface="HGPｺﾞｼｯｸE" panose="020B0900000000000000" pitchFamily="50" charset="-128"/>
                          <a:cs typeface="Times New Roman" panose="02020603050405020304" pitchFamily="18" charset="0"/>
                        </a:rPr>
                        <a:t>溺死</a:t>
                      </a: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　約</a:t>
                      </a:r>
                      <a:r>
                        <a:rPr kumimoji="1" lang="en-US" altLang="ja-JP" sz="1600" b="1"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9</a:t>
                      </a: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割）</a:t>
                      </a:r>
                    </a:p>
                  </a:txBody>
                  <a:tcPr/>
                </a:tc>
                <a:extLst>
                  <a:ext uri="{0D108BD9-81ED-4DB2-BD59-A6C34878D82A}">
                    <a16:rowId xmlns:a16="http://schemas.microsoft.com/office/drawing/2014/main" val="4222599170"/>
                  </a:ext>
                </a:extLst>
              </a:tr>
              <a:tr h="473580">
                <a:tc>
                  <a:txBody>
                    <a:bodyPr/>
                    <a:lstStyle/>
                    <a:p>
                      <a:pPr algn="ctr">
                        <a:lnSpc>
                          <a:spcPct val="150000"/>
                        </a:lnSpc>
                      </a:pPr>
                      <a:r>
                        <a:rPr kumimoji="1" lang="ja-JP" altLang="en-US" sz="1600" dirty="0">
                          <a:solidFill>
                            <a:schemeClr val="tx2">
                              <a:lumMod val="50000"/>
                            </a:schemeClr>
                          </a:solidFill>
                          <a:latin typeface="HGPｺﾞｼｯｸE" panose="020B0900000000000000" pitchFamily="50" charset="-128"/>
                          <a:ea typeface="HGPｺﾞｼｯｸE" panose="020B0900000000000000" pitchFamily="50" charset="-128"/>
                        </a:rPr>
                        <a:t>災害関連死</a:t>
                      </a:r>
                    </a:p>
                  </a:txBody>
                  <a:tcPr/>
                </a:tc>
                <a:tc>
                  <a:txBody>
                    <a:bodyPr/>
                    <a:lstStyle/>
                    <a:p>
                      <a:pPr algn="ctr">
                        <a:lnSpc>
                          <a:spcPct val="150000"/>
                        </a:lnSpc>
                      </a:pP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a:t>
                      </a:r>
                    </a:p>
                  </a:txBody>
                  <a:tcPr/>
                </a:tc>
                <a:tc>
                  <a:txBody>
                    <a:bodyPr/>
                    <a:lstStyle/>
                    <a:p>
                      <a:pPr algn="ctr">
                        <a:lnSpc>
                          <a:spcPct val="150000"/>
                        </a:lnSpc>
                      </a:pP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約</a:t>
                      </a:r>
                      <a:r>
                        <a:rPr kumimoji="1" lang="en-US" altLang="ja-JP" sz="1600" b="1"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900</a:t>
                      </a:r>
                      <a:r>
                        <a:rPr kumimoji="1" lang="ja-JP" altLang="en-US" sz="1600" b="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人</a:t>
                      </a:r>
                    </a:p>
                  </a:txBody>
                  <a:tcPr/>
                </a:tc>
                <a:tc>
                  <a:txBody>
                    <a:bodyPr/>
                    <a:lstStyle/>
                    <a:p>
                      <a:pPr algn="ctr">
                        <a:lnSpc>
                          <a:spcPct val="150000"/>
                        </a:lnSpc>
                      </a:pP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約</a:t>
                      </a:r>
                      <a:r>
                        <a:rPr kumimoji="1" lang="en-US" altLang="ja-JP" sz="1600" b="1"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3,800</a:t>
                      </a:r>
                      <a:r>
                        <a:rPr kumimoji="1" lang="ja-JP" altLang="en-US" sz="1600" b="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人</a:t>
                      </a:r>
                    </a:p>
                  </a:txBody>
                  <a:tcPr/>
                </a:tc>
                <a:extLst>
                  <a:ext uri="{0D108BD9-81ED-4DB2-BD59-A6C34878D82A}">
                    <a16:rowId xmlns:a16="http://schemas.microsoft.com/office/drawing/2014/main" val="2942567357"/>
                  </a:ext>
                </a:extLst>
              </a:tr>
              <a:tr h="473580">
                <a:tc>
                  <a:txBody>
                    <a:bodyPr/>
                    <a:lstStyle/>
                    <a:p>
                      <a:pPr algn="ctr">
                        <a:lnSpc>
                          <a:spcPct val="150000"/>
                        </a:lnSpc>
                      </a:pPr>
                      <a:r>
                        <a:rPr kumimoji="1" lang="ja-JP" altLang="en-US" sz="1600" dirty="0">
                          <a:solidFill>
                            <a:schemeClr val="tx2">
                              <a:lumMod val="50000"/>
                            </a:schemeClr>
                          </a:solidFill>
                          <a:latin typeface="HGPｺﾞｼｯｸE" panose="020B0900000000000000" pitchFamily="50" charset="-128"/>
                          <a:ea typeface="HGPｺﾞｼｯｸE" panose="020B0900000000000000" pitchFamily="50" charset="-128"/>
                        </a:rPr>
                        <a:t>全壊・全焼住家</a:t>
                      </a:r>
                    </a:p>
                  </a:txBody>
                  <a:tcPr/>
                </a:tc>
                <a:tc>
                  <a:txBody>
                    <a:bodyPr/>
                    <a:lstStyle/>
                    <a:p>
                      <a:pPr algn="ctr">
                        <a:lnSpc>
                          <a:spcPct val="150000"/>
                        </a:lnSpc>
                      </a:pPr>
                      <a:r>
                        <a:rPr kumimoji="1" lang="ja-JP" altLang="en-US" sz="1600" dirty="0">
                          <a:solidFill>
                            <a:srgbClr val="C00000"/>
                          </a:solidFill>
                          <a:latin typeface="Times New Roman" panose="02020603050405020304" pitchFamily="18" charset="0"/>
                          <a:ea typeface="HGPｺﾞｼｯｸE" panose="020B0900000000000000" pitchFamily="50" charset="-128"/>
                          <a:cs typeface="Times New Roman" panose="02020603050405020304" pitchFamily="18" charset="0"/>
                        </a:rPr>
                        <a:t>約</a:t>
                      </a:r>
                      <a:r>
                        <a:rPr kumimoji="1" lang="en-US" altLang="ja-JP" sz="1600" b="1" dirty="0">
                          <a:solidFill>
                            <a:srgbClr val="C00000"/>
                          </a:solidFill>
                          <a:latin typeface="Times New Roman" panose="02020603050405020304" pitchFamily="18" charset="0"/>
                          <a:ea typeface="HGPｺﾞｼｯｸE" panose="020B0900000000000000" pitchFamily="50" charset="-128"/>
                          <a:cs typeface="Times New Roman" panose="02020603050405020304" pitchFamily="18" charset="0"/>
                        </a:rPr>
                        <a:t>29</a:t>
                      </a:r>
                      <a:r>
                        <a:rPr kumimoji="1" lang="ja-JP" altLang="en-US" sz="1600" dirty="0">
                          <a:solidFill>
                            <a:srgbClr val="C00000"/>
                          </a:solidFill>
                          <a:latin typeface="Times New Roman" panose="02020603050405020304" pitchFamily="18" charset="0"/>
                          <a:ea typeface="HGPｺﾞｼｯｸE" panose="020B0900000000000000" pitchFamily="50" charset="-128"/>
                          <a:cs typeface="Times New Roman" panose="02020603050405020304" pitchFamily="18" charset="0"/>
                        </a:rPr>
                        <a:t>万棟</a:t>
                      </a:r>
                    </a:p>
                  </a:txBody>
                  <a:tcPr/>
                </a:tc>
                <a:tc>
                  <a:txBody>
                    <a:bodyPr/>
                    <a:lstStyle/>
                    <a:p>
                      <a:pPr algn="ctr">
                        <a:lnSpc>
                          <a:spcPct val="150000"/>
                        </a:lnSpc>
                      </a:pP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約</a:t>
                      </a:r>
                      <a:r>
                        <a:rPr kumimoji="1" lang="en-US" altLang="ja-JP" sz="1600" b="1"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11</a:t>
                      </a: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万棟</a:t>
                      </a:r>
                    </a:p>
                  </a:txBody>
                  <a:tcPr/>
                </a:tc>
                <a:tc>
                  <a:txBody>
                    <a:bodyPr/>
                    <a:lstStyle/>
                    <a:p>
                      <a:pPr algn="ctr">
                        <a:lnSpc>
                          <a:spcPct val="150000"/>
                        </a:lnSpc>
                      </a:pP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約</a:t>
                      </a:r>
                      <a:r>
                        <a:rPr kumimoji="1" lang="en-US" altLang="ja-JP" sz="1600" b="1"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12</a:t>
                      </a: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万棟</a:t>
                      </a:r>
                    </a:p>
                  </a:txBody>
                  <a:tcPr/>
                </a:tc>
                <a:extLst>
                  <a:ext uri="{0D108BD9-81ED-4DB2-BD59-A6C34878D82A}">
                    <a16:rowId xmlns:a16="http://schemas.microsoft.com/office/drawing/2014/main" val="3033779861"/>
                  </a:ext>
                </a:extLst>
              </a:tr>
              <a:tr h="473580">
                <a:tc>
                  <a:txBody>
                    <a:bodyPr/>
                    <a:lstStyle/>
                    <a:p>
                      <a:pPr algn="ctr">
                        <a:lnSpc>
                          <a:spcPct val="150000"/>
                        </a:lnSpc>
                      </a:pPr>
                      <a:r>
                        <a:rPr kumimoji="1" lang="ja-JP" altLang="en-US" sz="1600" dirty="0">
                          <a:solidFill>
                            <a:schemeClr val="tx2">
                              <a:lumMod val="50000"/>
                            </a:schemeClr>
                          </a:solidFill>
                          <a:latin typeface="HGPｺﾞｼｯｸE" panose="020B0900000000000000" pitchFamily="50" charset="-128"/>
                          <a:ea typeface="HGPｺﾞｼｯｸE" panose="020B0900000000000000" pitchFamily="50" charset="-128"/>
                        </a:rPr>
                        <a:t>経済被害</a:t>
                      </a:r>
                    </a:p>
                  </a:txBody>
                  <a:tcPr/>
                </a:tc>
                <a:tc>
                  <a:txBody>
                    <a:bodyPr/>
                    <a:lstStyle/>
                    <a:p>
                      <a:pPr algn="ctr">
                        <a:lnSpc>
                          <a:spcPct val="150000"/>
                        </a:lnSpc>
                      </a:pP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約</a:t>
                      </a:r>
                      <a:r>
                        <a:rPr kumimoji="1" lang="en-US" altLang="ja-JP" sz="1600" b="1"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55</a:t>
                      </a:r>
                      <a:r>
                        <a:rPr kumimoji="1" lang="ja-JP" altLang="en-US" sz="1600" b="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億円</a:t>
                      </a:r>
                    </a:p>
                  </a:txBody>
                  <a:tcPr/>
                </a:tc>
                <a:tc>
                  <a:txBody>
                    <a:bodyPr/>
                    <a:lstStyle/>
                    <a:p>
                      <a:pPr algn="ctr">
                        <a:lnSpc>
                          <a:spcPct val="150000"/>
                        </a:lnSpc>
                      </a:pP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約</a:t>
                      </a:r>
                      <a:r>
                        <a:rPr kumimoji="1" lang="en-US" altLang="ja-JP" sz="1600" b="1"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9</a:t>
                      </a: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兆</a:t>
                      </a:r>
                      <a:r>
                        <a:rPr kumimoji="1" lang="en-US" altLang="ja-JP" sz="1600" b="1"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6</a:t>
                      </a: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千億円</a:t>
                      </a:r>
                    </a:p>
                  </a:txBody>
                  <a:tcPr/>
                </a:tc>
                <a:tc>
                  <a:txBody>
                    <a:bodyPr/>
                    <a:lstStyle/>
                    <a:p>
                      <a:pPr algn="ctr">
                        <a:lnSpc>
                          <a:spcPct val="150000"/>
                        </a:lnSpc>
                      </a:pP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約</a:t>
                      </a:r>
                      <a:r>
                        <a:rPr kumimoji="1" lang="en-US" altLang="ja-JP" sz="1600" b="1"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16</a:t>
                      </a: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兆</a:t>
                      </a:r>
                      <a:r>
                        <a:rPr kumimoji="1" lang="en-US" altLang="ja-JP" sz="1600" b="1"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9</a:t>
                      </a: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千億円</a:t>
                      </a:r>
                      <a:r>
                        <a:rPr kumimoji="1" lang="ja-JP" altLang="en-US" sz="12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（原発事故被害？）</a:t>
                      </a:r>
                    </a:p>
                  </a:txBody>
                  <a:tcPr/>
                </a:tc>
                <a:extLst>
                  <a:ext uri="{0D108BD9-81ED-4DB2-BD59-A6C34878D82A}">
                    <a16:rowId xmlns:a16="http://schemas.microsoft.com/office/drawing/2014/main" val="4292496905"/>
                  </a:ext>
                </a:extLst>
              </a:tr>
              <a:tr h="473580">
                <a:tc>
                  <a:txBody>
                    <a:bodyPr/>
                    <a:lstStyle/>
                    <a:p>
                      <a:pPr algn="ctr">
                        <a:lnSpc>
                          <a:spcPct val="150000"/>
                        </a:lnSpc>
                      </a:pP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当時の</a:t>
                      </a:r>
                      <a:r>
                        <a:rPr kumimoji="1" lang="en-US" altLang="ja-JP"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GDP</a:t>
                      </a:r>
                      <a:endPar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endParaRPr>
                    </a:p>
                  </a:txBody>
                  <a:tcPr/>
                </a:tc>
                <a:tc>
                  <a:txBody>
                    <a:bodyPr/>
                    <a:lstStyle/>
                    <a:p>
                      <a:pPr algn="ctr">
                        <a:lnSpc>
                          <a:spcPct val="150000"/>
                        </a:lnSpc>
                      </a:pP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約</a:t>
                      </a:r>
                      <a:r>
                        <a:rPr kumimoji="1" lang="en-US" altLang="ja-JP" sz="1600" b="1"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149</a:t>
                      </a: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億円</a:t>
                      </a:r>
                    </a:p>
                  </a:txBody>
                  <a:tcPr/>
                </a:tc>
                <a:tc>
                  <a:txBody>
                    <a:bodyPr/>
                    <a:lstStyle/>
                    <a:p>
                      <a:pPr algn="ctr">
                        <a:lnSpc>
                          <a:spcPct val="150000"/>
                        </a:lnSpc>
                      </a:pP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約</a:t>
                      </a:r>
                      <a:r>
                        <a:rPr kumimoji="1" lang="en-US" altLang="ja-JP" sz="1600" b="1"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522</a:t>
                      </a:r>
                      <a:r>
                        <a:rPr kumimoji="1" lang="ja-JP" altLang="en-US" sz="1600" b="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兆円</a:t>
                      </a:r>
                    </a:p>
                  </a:txBody>
                  <a:tcPr/>
                </a:tc>
                <a:tc>
                  <a:txBody>
                    <a:bodyPr/>
                    <a:lstStyle/>
                    <a:p>
                      <a:pPr algn="ctr">
                        <a:lnSpc>
                          <a:spcPct val="150000"/>
                        </a:lnSpc>
                      </a:pP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約</a:t>
                      </a:r>
                      <a:r>
                        <a:rPr kumimoji="1" lang="en-US" altLang="ja-JP" sz="1600" b="1"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497</a:t>
                      </a: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兆円</a:t>
                      </a:r>
                    </a:p>
                  </a:txBody>
                  <a:tcPr/>
                </a:tc>
                <a:extLst>
                  <a:ext uri="{0D108BD9-81ED-4DB2-BD59-A6C34878D82A}">
                    <a16:rowId xmlns:a16="http://schemas.microsoft.com/office/drawing/2014/main" val="218733575"/>
                  </a:ext>
                </a:extLst>
              </a:tr>
              <a:tr h="473580">
                <a:tc>
                  <a:txBody>
                    <a:bodyPr/>
                    <a:lstStyle/>
                    <a:p>
                      <a:pPr algn="ctr">
                        <a:lnSpc>
                          <a:spcPct val="150000"/>
                        </a:lnSpc>
                      </a:pPr>
                      <a:r>
                        <a:rPr kumimoji="1" lang="en-US" altLang="ja-JP"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GDP</a:t>
                      </a: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比</a:t>
                      </a:r>
                    </a:p>
                  </a:txBody>
                  <a:tcPr/>
                </a:tc>
                <a:tc>
                  <a:txBody>
                    <a:bodyPr/>
                    <a:lstStyle/>
                    <a:p>
                      <a:pPr algn="ctr">
                        <a:lnSpc>
                          <a:spcPct val="150000"/>
                        </a:lnSpc>
                      </a:pPr>
                      <a:r>
                        <a:rPr kumimoji="1" lang="ja-JP" altLang="en-US" sz="1600" dirty="0">
                          <a:solidFill>
                            <a:srgbClr val="C00000"/>
                          </a:solidFill>
                          <a:latin typeface="Times New Roman" panose="02020603050405020304" pitchFamily="18" charset="0"/>
                          <a:ea typeface="HGPｺﾞｼｯｸE" panose="020B0900000000000000" pitchFamily="50" charset="-128"/>
                          <a:cs typeface="Times New Roman" panose="02020603050405020304" pitchFamily="18" charset="0"/>
                        </a:rPr>
                        <a:t>約</a:t>
                      </a:r>
                      <a:r>
                        <a:rPr kumimoji="1" lang="en-US" altLang="ja-JP" sz="1600" b="1" dirty="0">
                          <a:solidFill>
                            <a:srgbClr val="C00000"/>
                          </a:solidFill>
                          <a:latin typeface="Times New Roman" panose="02020603050405020304" pitchFamily="18" charset="0"/>
                          <a:ea typeface="HGPｺﾞｼｯｸE" panose="020B0900000000000000" pitchFamily="50" charset="-128"/>
                          <a:cs typeface="Times New Roman" panose="02020603050405020304" pitchFamily="18" charset="0"/>
                        </a:rPr>
                        <a:t>37</a:t>
                      </a:r>
                      <a:r>
                        <a:rPr kumimoji="1" lang="ja-JP" altLang="en-US" sz="1600" b="0" dirty="0">
                          <a:solidFill>
                            <a:srgbClr val="C00000"/>
                          </a:solidFill>
                          <a:latin typeface="Times New Roman" panose="02020603050405020304" pitchFamily="18" charset="0"/>
                          <a:ea typeface="HGPｺﾞｼｯｸE" panose="020B0900000000000000" pitchFamily="50" charset="-128"/>
                          <a:cs typeface="Times New Roman" panose="02020603050405020304" pitchFamily="18" charset="0"/>
                        </a:rPr>
                        <a:t>％</a:t>
                      </a:r>
                    </a:p>
                  </a:txBody>
                  <a:tcPr/>
                </a:tc>
                <a:tc>
                  <a:txBody>
                    <a:bodyPr/>
                    <a:lstStyle/>
                    <a:p>
                      <a:pPr algn="ctr">
                        <a:lnSpc>
                          <a:spcPct val="150000"/>
                        </a:lnSpc>
                      </a:pP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約</a:t>
                      </a:r>
                      <a:r>
                        <a:rPr kumimoji="1" lang="en-US" altLang="ja-JP" sz="1600" b="1"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2</a:t>
                      </a: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a:t>
                      </a:r>
                    </a:p>
                  </a:txBody>
                  <a:tcPr/>
                </a:tc>
                <a:tc>
                  <a:txBody>
                    <a:bodyPr/>
                    <a:lstStyle/>
                    <a:p>
                      <a:pPr algn="ctr">
                        <a:lnSpc>
                          <a:spcPct val="150000"/>
                        </a:lnSpc>
                      </a:pP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約</a:t>
                      </a:r>
                      <a:r>
                        <a:rPr kumimoji="1" lang="en-US" altLang="ja-JP" sz="1600" b="1"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3</a:t>
                      </a: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a:t>
                      </a:r>
                    </a:p>
                  </a:txBody>
                  <a:tcPr/>
                </a:tc>
                <a:extLst>
                  <a:ext uri="{0D108BD9-81ED-4DB2-BD59-A6C34878D82A}">
                    <a16:rowId xmlns:a16="http://schemas.microsoft.com/office/drawing/2014/main" val="2646919354"/>
                  </a:ext>
                </a:extLst>
              </a:tr>
              <a:tr h="473580">
                <a:tc>
                  <a:txBody>
                    <a:bodyPr/>
                    <a:lstStyle/>
                    <a:p>
                      <a:pPr algn="ctr">
                        <a:lnSpc>
                          <a:spcPct val="150000"/>
                        </a:lnSpc>
                      </a:pPr>
                      <a:r>
                        <a:rPr kumimoji="1" lang="ja-JP" altLang="en-US" sz="1600" dirty="0">
                          <a:solidFill>
                            <a:schemeClr val="tx2">
                              <a:lumMod val="50000"/>
                            </a:schemeClr>
                          </a:solidFill>
                          <a:latin typeface="HGPｺﾞｼｯｸE" panose="020B0900000000000000" pitchFamily="50" charset="-128"/>
                          <a:ea typeface="HGPｺﾞｼｯｸE" panose="020B0900000000000000" pitchFamily="50" charset="-128"/>
                        </a:rPr>
                        <a:t>当時の国家予算</a:t>
                      </a:r>
                    </a:p>
                  </a:txBody>
                  <a:tcPr/>
                </a:tc>
                <a:tc>
                  <a:txBody>
                    <a:bodyPr/>
                    <a:lstStyle/>
                    <a:p>
                      <a:pPr algn="ctr">
                        <a:lnSpc>
                          <a:spcPct val="150000"/>
                        </a:lnSpc>
                      </a:pP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約</a:t>
                      </a:r>
                      <a:r>
                        <a:rPr kumimoji="1" lang="en-US" altLang="ja-JP" sz="1600" b="1"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14</a:t>
                      </a: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億円</a:t>
                      </a:r>
                    </a:p>
                  </a:txBody>
                  <a:tcPr/>
                </a:tc>
                <a:tc>
                  <a:txBody>
                    <a:bodyPr/>
                    <a:lstStyle/>
                    <a:p>
                      <a:pPr algn="ctr">
                        <a:lnSpc>
                          <a:spcPct val="150000"/>
                        </a:lnSpc>
                      </a:pP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約</a:t>
                      </a:r>
                      <a:r>
                        <a:rPr kumimoji="1" lang="en-US" altLang="ja-JP" sz="1600" b="1"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73</a:t>
                      </a: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兆円</a:t>
                      </a:r>
                    </a:p>
                  </a:txBody>
                  <a:tcPr/>
                </a:tc>
                <a:tc>
                  <a:txBody>
                    <a:bodyPr/>
                    <a:lstStyle/>
                    <a:p>
                      <a:pPr algn="ctr">
                        <a:lnSpc>
                          <a:spcPct val="150000"/>
                        </a:lnSpc>
                      </a:pP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約</a:t>
                      </a:r>
                      <a:r>
                        <a:rPr kumimoji="1" lang="en-US" altLang="ja-JP" sz="1600" b="1"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92</a:t>
                      </a: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兆円</a:t>
                      </a:r>
                    </a:p>
                  </a:txBody>
                  <a:tcPr/>
                </a:tc>
                <a:extLst>
                  <a:ext uri="{0D108BD9-81ED-4DB2-BD59-A6C34878D82A}">
                    <a16:rowId xmlns:a16="http://schemas.microsoft.com/office/drawing/2014/main" val="1491572426"/>
                  </a:ext>
                </a:extLst>
              </a:tr>
              <a:tr h="473580">
                <a:tc gridSpan="4">
                  <a:txBody>
                    <a:bodyPr/>
                    <a:lstStyle/>
                    <a:p>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注：「当時の</a:t>
                      </a:r>
                      <a:r>
                        <a:rPr kumimoji="1" lang="en-US" altLang="ja-JP"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GDP</a:t>
                      </a: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」のうち、関東大震災については祖国民生産の値</a:t>
                      </a:r>
                      <a:endParaRPr kumimoji="1" lang="en-US" altLang="ja-JP"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endParaRPr>
                    </a:p>
                    <a:p>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出典：「令和</a:t>
                      </a:r>
                      <a:r>
                        <a:rPr kumimoji="1" lang="en-US" altLang="ja-JP" sz="1600" b="1"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5</a:t>
                      </a: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年版防災白書」、東日本大震災について一部表現やデータ修正</a:t>
                      </a:r>
                      <a:endParaRPr kumimoji="1" lang="en-US" altLang="ja-JP"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hMerge="1">
                  <a:txBody>
                    <a:bodyPr/>
                    <a:lstStyle/>
                    <a:p>
                      <a:endParaRPr kumimoji="1" lang="ja-JP" altLang="en-US" dirty="0"/>
                    </a:p>
                  </a:txBody>
                  <a:tcPr>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8153028"/>
                  </a:ext>
                </a:extLst>
              </a:tr>
            </a:tbl>
          </a:graphicData>
        </a:graphic>
      </p:graphicFrame>
    </p:spTree>
    <p:extLst>
      <p:ext uri="{BB962C8B-B14F-4D97-AF65-F5344CB8AC3E}">
        <p14:creationId xmlns:p14="http://schemas.microsoft.com/office/powerpoint/2010/main" val="2472160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12192000" cy="717844"/>
          </a:xfrm>
          <a:solidFill>
            <a:srgbClr val="002060"/>
          </a:solidFill>
        </p:spPr>
        <p:txBody>
          <a:bodyPr>
            <a:normAutofit/>
          </a:bodyPr>
          <a:lstStyle/>
          <a:p>
            <a:pPr algn="l"/>
            <a:r>
              <a:rPr lang="ja-JP" altLang="en-US" sz="3200" dirty="0">
                <a:solidFill>
                  <a:schemeClr val="bg1"/>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　　　　　　　　</a:t>
            </a:r>
            <a:r>
              <a:rPr lang="ja-JP" altLang="en-US" sz="3200" dirty="0">
                <a:solidFill>
                  <a:schemeClr val="bg1"/>
                </a:solidFill>
                <a:latin typeface="HGP創英角ｺﾞｼｯｸUB" panose="020B0A00000000000000" pitchFamily="50" charset="-128"/>
                <a:ea typeface="HGP創英角ｺﾞｼｯｸUB" panose="020B0A00000000000000" pitchFamily="50" charset="-128"/>
                <a:cs typeface="Times New Roman" panose="02020603050405020304" pitchFamily="18" charset="0"/>
              </a:rPr>
              <a:t>東日本大震災の特質</a:t>
            </a:r>
            <a:endParaRPr lang="ja-JP" altLang="en-US" sz="2800" b="1" dirty="0">
              <a:solidFill>
                <a:schemeClr val="bg1"/>
              </a:solidFill>
              <a:latin typeface="Times New Roman" panose="02020603050405020304" pitchFamily="18" charset="0"/>
              <a:ea typeface="HGP創英角ｺﾞｼｯｸUB" panose="020B0A00000000000000" pitchFamily="50"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5A885C53-13A2-FFBD-805B-734B8F552044}"/>
              </a:ext>
            </a:extLst>
          </p:cNvPr>
          <p:cNvSpPr txBox="1"/>
          <p:nvPr/>
        </p:nvSpPr>
        <p:spPr>
          <a:xfrm>
            <a:off x="156407" y="880829"/>
            <a:ext cx="5939593" cy="5632311"/>
          </a:xfrm>
          <a:prstGeom prst="rect">
            <a:avLst/>
          </a:prstGeom>
          <a:noFill/>
        </p:spPr>
        <p:txBody>
          <a:bodyPr wrap="square" rtlCol="0">
            <a:spAutoFit/>
          </a:bodyPr>
          <a:lstStyle/>
          <a:p>
            <a:pPr marL="285750" indent="-285750">
              <a:buFont typeface="Wingdings" panose="05000000000000000000" pitchFamily="2" charset="2"/>
              <a:buChar char="Ø"/>
            </a:pPr>
            <a:r>
              <a:rPr kumimoji="1" lang="en-US" altLang="ja-JP" sz="2000" b="1" dirty="0">
                <a:solidFill>
                  <a:schemeClr val="tx2">
                    <a:lumMod val="50000"/>
                  </a:schemeClr>
                </a:solidFill>
                <a:latin typeface="Times New Roman" panose="02020603050405020304" pitchFamily="18" charset="0"/>
                <a:ea typeface="HGP創英角ｺﾞｼｯｸUB" panose="020B0A00000000000000" pitchFamily="50" charset="-128"/>
                <a:cs typeface="Times New Roman" panose="02020603050405020304" pitchFamily="18" charset="0"/>
              </a:rPr>
              <a:t>2011</a:t>
            </a:r>
            <a:r>
              <a:rPr kumimoji="1" lang="ja-JP" altLang="en-US" sz="2000" dirty="0">
                <a:solidFill>
                  <a:schemeClr val="tx2">
                    <a:lumMod val="50000"/>
                  </a:schemeClr>
                </a:solidFill>
                <a:latin typeface="Times New Roman" panose="02020603050405020304" pitchFamily="18" charset="0"/>
                <a:ea typeface="HGP創英角ｺﾞｼｯｸUB" panose="020B0A00000000000000" pitchFamily="50" charset="-128"/>
                <a:cs typeface="Times New Roman" panose="02020603050405020304" pitchFamily="18" charset="0"/>
              </a:rPr>
              <a:t>年</a:t>
            </a:r>
            <a:r>
              <a:rPr kumimoji="1" lang="en-US" altLang="ja-JP" sz="2000" b="1" dirty="0">
                <a:solidFill>
                  <a:schemeClr val="tx2">
                    <a:lumMod val="50000"/>
                  </a:schemeClr>
                </a:solidFill>
                <a:latin typeface="Times New Roman" panose="02020603050405020304" pitchFamily="18" charset="0"/>
                <a:ea typeface="HGP創英角ｺﾞｼｯｸUB" panose="020B0A00000000000000" pitchFamily="50" charset="-128"/>
                <a:cs typeface="Times New Roman" panose="02020603050405020304" pitchFamily="18" charset="0"/>
              </a:rPr>
              <a:t>3</a:t>
            </a:r>
            <a:r>
              <a:rPr kumimoji="1" lang="ja-JP" altLang="en-US" sz="2000" dirty="0">
                <a:solidFill>
                  <a:schemeClr val="tx2">
                    <a:lumMod val="50000"/>
                  </a:schemeClr>
                </a:solidFill>
                <a:latin typeface="Times New Roman" panose="02020603050405020304" pitchFamily="18" charset="0"/>
                <a:ea typeface="HGP創英角ｺﾞｼｯｸUB" panose="020B0A00000000000000" pitchFamily="50" charset="-128"/>
                <a:cs typeface="Times New Roman" panose="02020603050405020304" pitchFamily="18" charset="0"/>
              </a:rPr>
              <a:t>月</a:t>
            </a:r>
            <a:r>
              <a:rPr kumimoji="1" lang="en-US" altLang="ja-JP" sz="2000" b="1" dirty="0">
                <a:solidFill>
                  <a:schemeClr val="tx2">
                    <a:lumMod val="50000"/>
                  </a:schemeClr>
                </a:solidFill>
                <a:latin typeface="Times New Roman" panose="02020603050405020304" pitchFamily="18" charset="0"/>
                <a:ea typeface="HGP創英角ｺﾞｼｯｸUB" panose="020B0A00000000000000" pitchFamily="50" charset="-128"/>
                <a:cs typeface="Times New Roman" panose="02020603050405020304" pitchFamily="18" charset="0"/>
              </a:rPr>
              <a:t>11</a:t>
            </a:r>
            <a:r>
              <a:rPr kumimoji="1" lang="ja-JP" altLang="en-US" sz="2000" dirty="0">
                <a:solidFill>
                  <a:schemeClr val="tx2">
                    <a:lumMod val="50000"/>
                  </a:schemeClr>
                </a:solidFill>
                <a:latin typeface="Times New Roman" panose="02020603050405020304" pitchFamily="18" charset="0"/>
                <a:ea typeface="HGP創英角ｺﾞｼｯｸUB" panose="020B0A00000000000000" pitchFamily="50" charset="-128"/>
                <a:cs typeface="Times New Roman" panose="02020603050405020304" pitchFamily="18" charset="0"/>
              </a:rPr>
              <a:t>日</a:t>
            </a:r>
            <a:r>
              <a:rPr kumimoji="1" lang="en-US" altLang="ja-JP" sz="2000" b="1" dirty="0">
                <a:solidFill>
                  <a:schemeClr val="tx2">
                    <a:lumMod val="50000"/>
                  </a:schemeClr>
                </a:solidFill>
                <a:latin typeface="Times New Roman" panose="02020603050405020304" pitchFamily="18" charset="0"/>
                <a:ea typeface="HGP創英角ｺﾞｼｯｸUB" panose="020B0A00000000000000" pitchFamily="50" charset="-128"/>
                <a:cs typeface="Times New Roman" panose="02020603050405020304" pitchFamily="18" charset="0"/>
              </a:rPr>
              <a:t>14</a:t>
            </a:r>
            <a:r>
              <a:rPr kumimoji="1" lang="ja-JP" altLang="en-US" sz="2000" dirty="0">
                <a:solidFill>
                  <a:schemeClr val="tx2">
                    <a:lumMod val="50000"/>
                  </a:schemeClr>
                </a:solidFill>
                <a:latin typeface="Times New Roman" panose="02020603050405020304" pitchFamily="18" charset="0"/>
                <a:ea typeface="HGP創英角ｺﾞｼｯｸUB" panose="020B0A00000000000000" pitchFamily="50" charset="-128"/>
                <a:cs typeface="Times New Roman" panose="02020603050405020304" pitchFamily="18" charset="0"/>
              </a:rPr>
              <a:t>時</a:t>
            </a:r>
            <a:r>
              <a:rPr kumimoji="1" lang="en-US" altLang="ja-JP" sz="2000" b="1" dirty="0">
                <a:solidFill>
                  <a:schemeClr val="tx2">
                    <a:lumMod val="50000"/>
                  </a:schemeClr>
                </a:solidFill>
                <a:latin typeface="Times New Roman" panose="02020603050405020304" pitchFamily="18" charset="0"/>
                <a:ea typeface="HGP創英角ｺﾞｼｯｸUB" panose="020B0A00000000000000" pitchFamily="50" charset="-128"/>
                <a:cs typeface="Times New Roman" panose="02020603050405020304" pitchFamily="18" charset="0"/>
              </a:rPr>
              <a:t>46</a:t>
            </a:r>
            <a:r>
              <a:rPr kumimoji="1" lang="ja-JP" altLang="en-US" sz="2000" dirty="0">
                <a:solidFill>
                  <a:schemeClr val="tx2">
                    <a:lumMod val="50000"/>
                  </a:schemeClr>
                </a:solidFill>
                <a:latin typeface="Times New Roman" panose="02020603050405020304" pitchFamily="18" charset="0"/>
                <a:ea typeface="HGP創英角ｺﾞｼｯｸUB" panose="020B0A00000000000000" pitchFamily="50" charset="-128"/>
                <a:cs typeface="Times New Roman" panose="02020603050405020304" pitchFamily="18" charset="0"/>
              </a:rPr>
              <a:t>分</a:t>
            </a:r>
            <a:r>
              <a:rPr lang="ja-JP" altLang="en-US" sz="2000" dirty="0">
                <a:solidFill>
                  <a:schemeClr val="tx2">
                    <a:lumMod val="50000"/>
                  </a:schemeClr>
                </a:solidFill>
                <a:latin typeface="Times New Roman" panose="02020603050405020304" pitchFamily="18" charset="0"/>
                <a:ea typeface="HGP創英角ｺﾞｼｯｸUB" panose="020B0A00000000000000" pitchFamily="50" charset="-128"/>
                <a:cs typeface="Times New Roman" panose="02020603050405020304" pitchFamily="18" charset="0"/>
              </a:rPr>
              <a:t>に発生した</a:t>
            </a:r>
            <a:r>
              <a:rPr kumimoji="1" lang="ja-JP" altLang="en-US" sz="2000" dirty="0">
                <a:solidFill>
                  <a:schemeClr val="tx2">
                    <a:lumMod val="50000"/>
                  </a:schemeClr>
                </a:solidFill>
                <a:latin typeface="HGP創英角ｺﾞｼｯｸUB" panose="020B0A00000000000000" pitchFamily="50" charset="-128"/>
                <a:ea typeface="HGP創英角ｺﾞｼｯｸUB" panose="020B0A00000000000000" pitchFamily="50" charset="-128"/>
              </a:rPr>
              <a:t>東北地方太平洋沖地震による災害（地震と広域的な大津波）</a:t>
            </a:r>
            <a:r>
              <a:rPr lang="ja-JP" altLang="en-US" sz="2000" dirty="0">
                <a:solidFill>
                  <a:schemeClr val="tx2">
                    <a:lumMod val="50000"/>
                  </a:schemeClr>
                </a:solidFill>
                <a:latin typeface="HGP創英角ｺﾞｼｯｸUB" panose="020B0A00000000000000" pitchFamily="50" charset="-128"/>
                <a:ea typeface="HGP創英角ｺﾞｼｯｸUB" panose="020B0A00000000000000" pitchFamily="50" charset="-128"/>
              </a:rPr>
              <a:t>さらに</a:t>
            </a:r>
            <a:r>
              <a:rPr kumimoji="1" lang="ja-JP" altLang="en-US" sz="2000" dirty="0">
                <a:solidFill>
                  <a:schemeClr val="tx2">
                    <a:lumMod val="50000"/>
                  </a:schemeClr>
                </a:solidFill>
                <a:latin typeface="HGP創英角ｺﾞｼｯｸUB" panose="020B0A00000000000000" pitchFamily="50" charset="-128"/>
                <a:ea typeface="HGP創英角ｺﾞｼｯｸUB" panose="020B0A00000000000000" pitchFamily="50" charset="-128"/>
              </a:rPr>
              <a:t>これに伴う福島第一原子力発電所事故による災害などの</a:t>
            </a:r>
            <a:r>
              <a:rPr kumimoji="1" lang="ja-JP" altLang="en-US" sz="2000" dirty="0">
                <a:solidFill>
                  <a:srgbClr val="C00000"/>
                </a:solidFill>
                <a:latin typeface="HGP創英角ｺﾞｼｯｸUB" panose="020B0A00000000000000" pitchFamily="50" charset="-128"/>
                <a:ea typeface="HGP創英角ｺﾞｼｯｸUB" panose="020B0A00000000000000" pitchFamily="50" charset="-128"/>
              </a:rPr>
              <a:t>複合災害</a:t>
            </a:r>
            <a:r>
              <a:rPr kumimoji="1" lang="ja-JP" altLang="en-US" sz="2000" dirty="0">
                <a:solidFill>
                  <a:schemeClr val="tx2">
                    <a:lumMod val="50000"/>
                  </a:schemeClr>
                </a:solidFill>
                <a:latin typeface="HGP創英角ｺﾞｼｯｸUB" panose="020B0A00000000000000" pitchFamily="50" charset="-128"/>
                <a:ea typeface="HGP創英角ｺﾞｼｯｸUB" panose="020B0A00000000000000" pitchFamily="50" charset="-128"/>
              </a:rPr>
              <a:t>。</a:t>
            </a:r>
            <a:endParaRPr kumimoji="1" lang="en-US" altLang="ja-JP" sz="2000" dirty="0">
              <a:solidFill>
                <a:schemeClr val="tx2">
                  <a:lumMod val="50000"/>
                </a:schemeClr>
              </a:solidFill>
              <a:latin typeface="HGP創英角ｺﾞｼｯｸUB" panose="020B0A00000000000000" pitchFamily="50" charset="-128"/>
              <a:ea typeface="HGP創英角ｺﾞｼｯｸUB" panose="020B0A00000000000000" pitchFamily="50" charset="-128"/>
            </a:endParaRPr>
          </a:p>
          <a:p>
            <a:r>
              <a:rPr lang="ja-JP" altLang="en-US" sz="2000" dirty="0">
                <a:solidFill>
                  <a:schemeClr val="tx2">
                    <a:lumMod val="50000"/>
                  </a:schemeClr>
                </a:solidFill>
                <a:latin typeface="HGP創英角ｺﾞｼｯｸUB" panose="020B0A00000000000000" pitchFamily="50" charset="-128"/>
                <a:ea typeface="HGP創英角ｺﾞｼｯｸUB" panose="020B0A00000000000000" pitchFamily="50" charset="-128"/>
              </a:rPr>
              <a:t>　　</a:t>
            </a:r>
            <a:r>
              <a:rPr lang="en-US" altLang="ja-JP" sz="2000" dirty="0">
                <a:solidFill>
                  <a:schemeClr val="tx2">
                    <a:lumMod val="50000"/>
                  </a:schemeClr>
                </a:solidFill>
                <a:latin typeface="HGP創英角ｺﾞｼｯｸUB" panose="020B0A00000000000000" pitchFamily="50" charset="-128"/>
                <a:ea typeface="HGP創英角ｺﾞｼｯｸUB" panose="020B0A00000000000000" pitchFamily="50" charset="-128"/>
              </a:rPr>
              <a:t>※</a:t>
            </a:r>
            <a:r>
              <a:rPr lang="ja-JP" altLang="en-US" sz="2000" dirty="0">
                <a:solidFill>
                  <a:schemeClr val="tx2">
                    <a:lumMod val="50000"/>
                  </a:schemeClr>
                </a:solidFill>
                <a:latin typeface="HGP創英角ｺﾞｼｯｸUB" panose="020B0A00000000000000" pitchFamily="50" charset="-128"/>
                <a:ea typeface="HGP創英角ｺﾞｼｯｸUB" panose="020B0A00000000000000" pitchFamily="50" charset="-128"/>
              </a:rPr>
              <a:t>長野県北部地震－</a:t>
            </a:r>
            <a:r>
              <a:rPr lang="en-US" altLang="ja-JP" sz="2000" b="1" dirty="0">
                <a:solidFill>
                  <a:schemeClr val="tx2">
                    <a:lumMod val="50000"/>
                  </a:schemeClr>
                </a:solidFill>
                <a:latin typeface="Times New Roman" panose="02020603050405020304" pitchFamily="18" charset="0"/>
                <a:ea typeface="HGP創英角ｺﾞｼｯｸUB" panose="020B0A00000000000000" pitchFamily="50" charset="-128"/>
                <a:cs typeface="Times New Roman" panose="02020603050405020304" pitchFamily="18" charset="0"/>
              </a:rPr>
              <a:t>2011</a:t>
            </a:r>
            <a:r>
              <a:rPr lang="ja-JP" altLang="en-US" sz="2000" dirty="0">
                <a:solidFill>
                  <a:schemeClr val="tx2">
                    <a:lumMod val="50000"/>
                  </a:schemeClr>
                </a:solidFill>
                <a:latin typeface="Times New Roman" panose="02020603050405020304" pitchFamily="18" charset="0"/>
                <a:ea typeface="HGP創英角ｺﾞｼｯｸUB" panose="020B0A00000000000000" pitchFamily="50" charset="-128"/>
                <a:cs typeface="Times New Roman" panose="02020603050405020304" pitchFamily="18" charset="0"/>
              </a:rPr>
              <a:t>年</a:t>
            </a:r>
            <a:r>
              <a:rPr lang="en-US" altLang="ja-JP" sz="2000" b="1" dirty="0">
                <a:solidFill>
                  <a:schemeClr val="tx2">
                    <a:lumMod val="50000"/>
                  </a:schemeClr>
                </a:solidFill>
                <a:latin typeface="Times New Roman" panose="02020603050405020304" pitchFamily="18" charset="0"/>
                <a:ea typeface="HGP創英角ｺﾞｼｯｸUB" panose="020B0A00000000000000" pitchFamily="50" charset="-128"/>
                <a:cs typeface="Times New Roman" panose="02020603050405020304" pitchFamily="18" charset="0"/>
              </a:rPr>
              <a:t>3</a:t>
            </a:r>
            <a:r>
              <a:rPr lang="ja-JP" altLang="en-US" sz="2000" dirty="0">
                <a:solidFill>
                  <a:schemeClr val="tx2">
                    <a:lumMod val="50000"/>
                  </a:schemeClr>
                </a:solidFill>
                <a:latin typeface="Times New Roman" panose="02020603050405020304" pitchFamily="18" charset="0"/>
                <a:ea typeface="HGP創英角ｺﾞｼｯｸUB" panose="020B0A00000000000000" pitchFamily="50" charset="-128"/>
                <a:cs typeface="Times New Roman" panose="02020603050405020304" pitchFamily="18" charset="0"/>
              </a:rPr>
              <a:t>月</a:t>
            </a:r>
            <a:r>
              <a:rPr lang="en-US" altLang="ja-JP" sz="2000" b="1" dirty="0">
                <a:solidFill>
                  <a:schemeClr val="tx2">
                    <a:lumMod val="50000"/>
                  </a:schemeClr>
                </a:solidFill>
                <a:latin typeface="Times New Roman" panose="02020603050405020304" pitchFamily="18" charset="0"/>
                <a:ea typeface="HGP創英角ｺﾞｼｯｸUB" panose="020B0A00000000000000" pitchFamily="50" charset="-128"/>
                <a:cs typeface="Times New Roman" panose="02020603050405020304" pitchFamily="18" charset="0"/>
              </a:rPr>
              <a:t>12</a:t>
            </a:r>
            <a:r>
              <a:rPr lang="ja-JP" altLang="en-US" sz="2000" dirty="0">
                <a:solidFill>
                  <a:schemeClr val="tx2">
                    <a:lumMod val="50000"/>
                  </a:schemeClr>
                </a:solidFill>
                <a:latin typeface="Times New Roman" panose="02020603050405020304" pitchFamily="18" charset="0"/>
                <a:ea typeface="HGP創英角ｺﾞｼｯｸUB" panose="020B0A00000000000000" pitchFamily="50" charset="-128"/>
                <a:cs typeface="Times New Roman" panose="02020603050405020304" pitchFamily="18" charset="0"/>
              </a:rPr>
              <a:t>日</a:t>
            </a:r>
            <a:r>
              <a:rPr lang="en-US" altLang="ja-JP" sz="2000" b="1" dirty="0">
                <a:solidFill>
                  <a:schemeClr val="tx2">
                    <a:lumMod val="50000"/>
                  </a:schemeClr>
                </a:solidFill>
                <a:latin typeface="Times New Roman" panose="02020603050405020304" pitchFamily="18" charset="0"/>
                <a:ea typeface="HGP創英角ｺﾞｼｯｸUB" panose="020B0A00000000000000" pitchFamily="50" charset="-128"/>
                <a:cs typeface="Times New Roman" panose="02020603050405020304" pitchFamily="18" charset="0"/>
              </a:rPr>
              <a:t>3</a:t>
            </a:r>
            <a:r>
              <a:rPr lang="ja-JP" altLang="en-US" sz="2000" b="1" dirty="0">
                <a:solidFill>
                  <a:schemeClr val="tx2">
                    <a:lumMod val="50000"/>
                  </a:schemeClr>
                </a:solidFill>
                <a:latin typeface="Times New Roman" panose="02020603050405020304" pitchFamily="18" charset="0"/>
                <a:ea typeface="HGP創英角ｺﾞｼｯｸUB" panose="020B0A00000000000000" pitchFamily="50" charset="-128"/>
                <a:cs typeface="Times New Roman" panose="02020603050405020304" pitchFamily="18" charset="0"/>
              </a:rPr>
              <a:t>時</a:t>
            </a:r>
            <a:r>
              <a:rPr lang="en-US" altLang="ja-JP" sz="2000" b="1" dirty="0">
                <a:solidFill>
                  <a:schemeClr val="tx2">
                    <a:lumMod val="50000"/>
                  </a:schemeClr>
                </a:solidFill>
                <a:latin typeface="Times New Roman" panose="02020603050405020304" pitchFamily="18" charset="0"/>
                <a:ea typeface="HGP創英角ｺﾞｼｯｸUB" panose="020B0A00000000000000" pitchFamily="50" charset="-128"/>
                <a:cs typeface="Times New Roman" panose="02020603050405020304" pitchFamily="18" charset="0"/>
              </a:rPr>
              <a:t>59</a:t>
            </a:r>
            <a:r>
              <a:rPr lang="ja-JP" altLang="en-US" sz="2000" dirty="0">
                <a:solidFill>
                  <a:schemeClr val="tx2">
                    <a:lumMod val="50000"/>
                  </a:schemeClr>
                </a:solidFill>
                <a:latin typeface="Times New Roman" panose="02020603050405020304" pitchFamily="18" charset="0"/>
                <a:ea typeface="HGP創英角ｺﾞｼｯｸUB" panose="020B0A00000000000000" pitchFamily="50" charset="-128"/>
                <a:cs typeface="Times New Roman" panose="02020603050405020304" pitchFamily="18" charset="0"/>
              </a:rPr>
              <a:t>分</a:t>
            </a:r>
            <a:r>
              <a:rPr lang="ja-JP" altLang="en-US" sz="2000" dirty="0">
                <a:solidFill>
                  <a:schemeClr val="tx2">
                    <a:lumMod val="50000"/>
                  </a:schemeClr>
                </a:solidFill>
                <a:latin typeface="HGP創英角ｺﾞｼｯｸUB" panose="020B0A00000000000000" pitchFamily="50" charset="-128"/>
                <a:ea typeface="HGP創英角ｺﾞｼｯｸUB" panose="020B0A00000000000000" pitchFamily="50" charset="-128"/>
              </a:rPr>
              <a:t>－</a:t>
            </a:r>
            <a:endParaRPr lang="en-US" altLang="ja-JP" sz="2000" dirty="0">
              <a:solidFill>
                <a:schemeClr val="tx2">
                  <a:lumMod val="50000"/>
                </a:schemeClr>
              </a:solidFill>
              <a:latin typeface="HGP創英角ｺﾞｼｯｸUB" panose="020B0A00000000000000" pitchFamily="50" charset="-128"/>
              <a:ea typeface="HGP創英角ｺﾞｼｯｸUB" panose="020B0A00000000000000" pitchFamily="50" charset="-128"/>
            </a:endParaRPr>
          </a:p>
          <a:p>
            <a:r>
              <a:rPr lang="ja-JP" altLang="en-US" sz="2000" dirty="0">
                <a:solidFill>
                  <a:schemeClr val="tx2">
                    <a:lumMod val="50000"/>
                  </a:schemeClr>
                </a:solidFill>
                <a:latin typeface="HGP創英角ｺﾞｼｯｸUB" panose="020B0A00000000000000" pitchFamily="50" charset="-128"/>
                <a:ea typeface="HGP創英角ｺﾞｼｯｸUB" panose="020B0A00000000000000" pitchFamily="50" charset="-128"/>
              </a:rPr>
              <a:t>　　 　による災害を含む場合もある。マグニチュード</a:t>
            </a:r>
            <a:endParaRPr lang="en-US" altLang="ja-JP" sz="2000" dirty="0">
              <a:solidFill>
                <a:schemeClr val="tx2">
                  <a:lumMod val="50000"/>
                </a:schemeClr>
              </a:solidFill>
              <a:latin typeface="HGP創英角ｺﾞｼｯｸUB" panose="020B0A00000000000000" pitchFamily="50" charset="-128"/>
              <a:ea typeface="HGP創英角ｺﾞｼｯｸUB" panose="020B0A00000000000000" pitchFamily="50" charset="-128"/>
            </a:endParaRPr>
          </a:p>
          <a:p>
            <a:r>
              <a:rPr lang="ja-JP" altLang="en-US" sz="2000" dirty="0">
                <a:solidFill>
                  <a:schemeClr val="tx2">
                    <a:lumMod val="50000"/>
                  </a:schemeClr>
                </a:solidFill>
                <a:latin typeface="HGP創英角ｺﾞｼｯｸUB" panose="020B0A00000000000000" pitchFamily="50" charset="-128"/>
                <a:ea typeface="HGP創英角ｺﾞｼｯｸUB" panose="020B0A00000000000000" pitchFamily="50" charset="-128"/>
              </a:rPr>
              <a:t>　　 　</a:t>
            </a:r>
            <a:r>
              <a:rPr lang="en-US" altLang="ja-JP" sz="2000" b="1" dirty="0">
                <a:solidFill>
                  <a:schemeClr val="tx2">
                    <a:lumMod val="50000"/>
                  </a:schemeClr>
                </a:solidFill>
                <a:latin typeface="Times New Roman" panose="02020603050405020304" pitchFamily="18" charset="0"/>
                <a:ea typeface="HGP創英角ｺﾞｼｯｸUB" panose="020B0A00000000000000" pitchFamily="50" charset="-128"/>
                <a:cs typeface="Times New Roman" panose="02020603050405020304" pitchFamily="18" charset="0"/>
              </a:rPr>
              <a:t>6.7</a:t>
            </a:r>
            <a:r>
              <a:rPr lang="ja-JP" altLang="en-US" sz="2000" dirty="0">
                <a:solidFill>
                  <a:schemeClr val="tx2">
                    <a:lumMod val="50000"/>
                  </a:schemeClr>
                </a:solidFill>
                <a:latin typeface="HGP創英角ｺﾞｼｯｸUB" panose="020B0A00000000000000" pitchFamily="50" charset="-128"/>
                <a:ea typeface="HGP創英角ｺﾞｼｯｸUB" panose="020B0A00000000000000" pitchFamily="50" charset="-128"/>
              </a:rPr>
              <a:t>、 最大震度</a:t>
            </a:r>
            <a:r>
              <a:rPr lang="en-US" altLang="ja-JP" sz="2000" b="1" dirty="0">
                <a:solidFill>
                  <a:schemeClr val="tx2">
                    <a:lumMod val="50000"/>
                  </a:schemeClr>
                </a:solidFill>
                <a:latin typeface="Times New Roman" panose="02020603050405020304" pitchFamily="18" charset="0"/>
                <a:ea typeface="HGP創英角ｺﾞｼｯｸUB" panose="020B0A00000000000000" pitchFamily="50" charset="-128"/>
                <a:cs typeface="Times New Roman" panose="02020603050405020304" pitchFamily="18" charset="0"/>
              </a:rPr>
              <a:t>6</a:t>
            </a:r>
            <a:r>
              <a:rPr lang="ja-JP" altLang="en-US" sz="2000" dirty="0">
                <a:solidFill>
                  <a:schemeClr val="tx2">
                    <a:lumMod val="50000"/>
                  </a:schemeClr>
                </a:solidFill>
                <a:latin typeface="HGP創英角ｺﾞｼｯｸUB" panose="020B0A00000000000000" pitchFamily="50" charset="-128"/>
                <a:ea typeface="HGP創英角ｺﾞｼｯｸUB" panose="020B0A00000000000000" pitchFamily="50" charset="-128"/>
              </a:rPr>
              <a:t>強</a:t>
            </a:r>
            <a:endParaRPr kumimoji="1" lang="en-US" altLang="ja-JP" sz="2000" dirty="0">
              <a:solidFill>
                <a:schemeClr val="tx2">
                  <a:lumMod val="50000"/>
                </a:schemeClr>
              </a:solidFill>
              <a:latin typeface="HGP創英角ｺﾞｼｯｸUB" panose="020B0A00000000000000" pitchFamily="50" charset="-128"/>
              <a:ea typeface="HGP創英角ｺﾞｼｯｸUB" panose="020B0A00000000000000" pitchFamily="50" charset="-128"/>
            </a:endParaRPr>
          </a:p>
          <a:p>
            <a:pPr marL="285750" indent="-285750">
              <a:buFont typeface="Wingdings" panose="05000000000000000000" pitchFamily="2" charset="2"/>
              <a:buChar char="Ø"/>
            </a:pPr>
            <a:r>
              <a:rPr lang="ja-JP" altLang="en-US" sz="2000" dirty="0">
                <a:solidFill>
                  <a:schemeClr val="tx2">
                    <a:lumMod val="50000"/>
                  </a:schemeClr>
                </a:solidFill>
                <a:latin typeface="HGP創英角ｺﾞｼｯｸUB" panose="020B0A00000000000000" pitchFamily="50" charset="-128"/>
                <a:ea typeface="HGP創英角ｺﾞｼｯｸUB" panose="020B0A00000000000000" pitchFamily="50" charset="-128"/>
              </a:rPr>
              <a:t>宮城県牡鹿半島の島南東沖</a:t>
            </a:r>
            <a:r>
              <a:rPr lang="en-US" altLang="ja-JP" sz="2000" b="1" dirty="0">
                <a:solidFill>
                  <a:schemeClr val="tx2">
                    <a:lumMod val="50000"/>
                  </a:schemeClr>
                </a:solidFill>
                <a:latin typeface="Times New Roman" panose="02020603050405020304" pitchFamily="18" charset="0"/>
                <a:ea typeface="HGP創英角ｺﾞｼｯｸUB" panose="020B0A00000000000000" pitchFamily="50" charset="-128"/>
                <a:cs typeface="Times New Roman" panose="02020603050405020304" pitchFamily="18" charset="0"/>
              </a:rPr>
              <a:t>130km</a:t>
            </a:r>
            <a:r>
              <a:rPr lang="ja-JP" altLang="en-US" sz="2000" dirty="0">
                <a:solidFill>
                  <a:schemeClr val="tx2">
                    <a:lumMod val="50000"/>
                  </a:schemeClr>
                </a:solidFill>
                <a:latin typeface="HGP創英角ｺﾞｼｯｸUB" panose="020B0A00000000000000" pitchFamily="50" charset="-128"/>
                <a:ea typeface="HGP創英角ｺﾞｼｯｸUB" panose="020B0A00000000000000" pitchFamily="50" charset="-128"/>
              </a:rPr>
              <a:t>を震源。</a:t>
            </a:r>
            <a:r>
              <a:rPr lang="ja-JP" altLang="en-US" sz="2000" dirty="0">
                <a:solidFill>
                  <a:srgbClr val="C00000"/>
                </a:solidFill>
                <a:latin typeface="HGP創英角ｺﾞｼｯｸUB" panose="020B0A00000000000000" pitchFamily="50" charset="-128"/>
                <a:ea typeface="HGP創英角ｺﾞｼｯｸUB" panose="020B0A00000000000000" pitchFamily="50" charset="-128"/>
              </a:rPr>
              <a:t>マグニチュード</a:t>
            </a:r>
            <a:r>
              <a:rPr lang="en-US" altLang="ja-JP" sz="2000" b="1" dirty="0">
                <a:solidFill>
                  <a:srgbClr val="C00000"/>
                </a:solidFill>
                <a:latin typeface="Times New Roman" panose="02020603050405020304" pitchFamily="18" charset="0"/>
                <a:ea typeface="HGP創英角ｺﾞｼｯｸUB" panose="020B0A00000000000000" pitchFamily="50" charset="-128"/>
                <a:cs typeface="Times New Roman" panose="02020603050405020304" pitchFamily="18" charset="0"/>
              </a:rPr>
              <a:t>9.0</a:t>
            </a:r>
            <a:r>
              <a:rPr lang="ja-JP" altLang="en-US" sz="2000" dirty="0">
                <a:solidFill>
                  <a:schemeClr val="tx2">
                    <a:lumMod val="50000"/>
                  </a:schemeClr>
                </a:solidFill>
                <a:latin typeface="HGP創英角ｺﾞｼｯｸUB" panose="020B0A00000000000000" pitchFamily="50" charset="-128"/>
                <a:ea typeface="HGP創英角ｺﾞｼｯｸUB" panose="020B0A00000000000000" pitchFamily="50" charset="-128"/>
              </a:rPr>
              <a:t>、日本周辺における観測史上最大の地震。</a:t>
            </a:r>
            <a:endParaRPr lang="en-US" altLang="ja-JP" sz="2000" dirty="0">
              <a:solidFill>
                <a:schemeClr val="tx2">
                  <a:lumMod val="50000"/>
                </a:schemeClr>
              </a:solidFill>
              <a:latin typeface="HGP創英角ｺﾞｼｯｸUB" panose="020B0A00000000000000" pitchFamily="50" charset="-128"/>
              <a:ea typeface="HGP創英角ｺﾞｼｯｸUB" panose="020B0A00000000000000" pitchFamily="50" charset="-128"/>
            </a:endParaRPr>
          </a:p>
          <a:p>
            <a:r>
              <a:rPr lang="ja-JP" altLang="en-US" sz="2000" dirty="0">
                <a:solidFill>
                  <a:schemeClr val="tx2">
                    <a:lumMod val="50000"/>
                  </a:schemeClr>
                </a:solidFill>
                <a:latin typeface="HGP創英角ｺﾞｼｯｸUB" panose="020B0A00000000000000" pitchFamily="50" charset="-128"/>
                <a:ea typeface="HGP創英角ｺﾞｼｯｸUB" panose="020B0A00000000000000" pitchFamily="50" charset="-128"/>
              </a:rPr>
              <a:t>　  震源地域は広大、岩手県沖から茨城県沖まで南北</a:t>
            </a:r>
            <a:endParaRPr lang="en-US" altLang="ja-JP" sz="2000" dirty="0">
              <a:solidFill>
                <a:schemeClr val="tx2">
                  <a:lumMod val="50000"/>
                </a:schemeClr>
              </a:solidFill>
              <a:latin typeface="HGP創英角ｺﾞｼｯｸUB" panose="020B0A00000000000000" pitchFamily="50" charset="-128"/>
              <a:ea typeface="HGP創英角ｺﾞｼｯｸUB" panose="020B0A00000000000000" pitchFamily="50" charset="-128"/>
            </a:endParaRPr>
          </a:p>
          <a:p>
            <a:r>
              <a:rPr lang="ja-JP" altLang="en-US" sz="2000" dirty="0">
                <a:solidFill>
                  <a:schemeClr val="tx2">
                    <a:lumMod val="50000"/>
                  </a:schemeClr>
                </a:solidFill>
                <a:latin typeface="HGP創英角ｺﾞｼｯｸUB" panose="020B0A00000000000000" pitchFamily="50" charset="-128"/>
                <a:ea typeface="HGP創英角ｺﾞｼｯｸUB" panose="020B0A00000000000000" pitchFamily="50" charset="-128"/>
              </a:rPr>
              <a:t>　　約</a:t>
            </a:r>
            <a:r>
              <a:rPr lang="en-US" altLang="ja-JP" sz="2000" b="1" dirty="0">
                <a:solidFill>
                  <a:schemeClr val="tx2">
                    <a:lumMod val="50000"/>
                  </a:schemeClr>
                </a:solidFill>
                <a:latin typeface="Times New Roman" panose="02020603050405020304" pitchFamily="18" charset="0"/>
                <a:ea typeface="HGP創英角ｺﾞｼｯｸUB" panose="020B0A00000000000000" pitchFamily="50" charset="-128"/>
                <a:cs typeface="Times New Roman" panose="02020603050405020304" pitchFamily="18" charset="0"/>
              </a:rPr>
              <a:t>500km</a:t>
            </a:r>
            <a:r>
              <a:rPr lang="ja-JP" altLang="en-US" sz="2000" dirty="0">
                <a:solidFill>
                  <a:schemeClr val="tx2">
                    <a:lumMod val="50000"/>
                  </a:schemeClr>
                </a:solidFill>
                <a:latin typeface="HGP創英角ｺﾞｼｯｸUB" panose="020B0A00000000000000" pitchFamily="50" charset="-128"/>
                <a:ea typeface="HGP創英角ｺﾞｼｯｸUB" panose="020B0A00000000000000" pitchFamily="50" charset="-128"/>
              </a:rPr>
              <a:t>、東西約</a:t>
            </a:r>
            <a:r>
              <a:rPr lang="en-US" altLang="ja-JP" sz="2000" b="1" dirty="0">
                <a:solidFill>
                  <a:schemeClr val="tx2">
                    <a:lumMod val="50000"/>
                  </a:schemeClr>
                </a:solidFill>
                <a:latin typeface="Times New Roman" panose="02020603050405020304" pitchFamily="18" charset="0"/>
                <a:ea typeface="HGP創英角ｺﾞｼｯｸUB" panose="020B0A00000000000000" pitchFamily="50" charset="-128"/>
                <a:cs typeface="Times New Roman" panose="02020603050405020304" pitchFamily="18" charset="0"/>
              </a:rPr>
              <a:t>200km</a:t>
            </a:r>
            <a:r>
              <a:rPr lang="ja-JP" altLang="en-US" sz="2000" dirty="0">
                <a:solidFill>
                  <a:schemeClr val="tx2">
                    <a:lumMod val="50000"/>
                  </a:schemeClr>
                </a:solidFill>
                <a:latin typeface="HGP創英角ｺﾞｼｯｸUB" panose="020B0A00000000000000" pitchFamily="50" charset="-128"/>
                <a:ea typeface="HGP創英角ｺﾞｼｯｸUB" panose="020B0A00000000000000" pitchFamily="50" charset="-128"/>
              </a:rPr>
              <a:t>に及ぶ。</a:t>
            </a:r>
            <a:endParaRPr lang="en-US" altLang="ja-JP" sz="2000" dirty="0">
              <a:solidFill>
                <a:schemeClr val="tx2">
                  <a:lumMod val="50000"/>
                </a:schemeClr>
              </a:solidFill>
              <a:latin typeface="HGP創英角ｺﾞｼｯｸUB" panose="020B0A00000000000000" pitchFamily="50" charset="-128"/>
              <a:ea typeface="HGP創英角ｺﾞｼｯｸUB" panose="020B0A00000000000000" pitchFamily="50" charset="-128"/>
            </a:endParaRPr>
          </a:p>
          <a:p>
            <a:r>
              <a:rPr kumimoji="1" lang="ja-JP" altLang="en-US" sz="2000" dirty="0">
                <a:solidFill>
                  <a:schemeClr val="tx2">
                    <a:lumMod val="50000"/>
                  </a:schemeClr>
                </a:solidFill>
                <a:latin typeface="HGP創英角ｺﾞｼｯｸUB" panose="020B0A00000000000000" pitchFamily="50" charset="-128"/>
                <a:ea typeface="HGP創英角ｺﾞｼｯｸUB" panose="020B0A00000000000000" pitchFamily="50" charset="-128"/>
              </a:rPr>
              <a:t>　　最大震度は、宮城県栗原市で震度</a:t>
            </a:r>
            <a:r>
              <a:rPr kumimoji="1" lang="en-US" altLang="ja-JP" sz="2000" b="1" dirty="0">
                <a:solidFill>
                  <a:schemeClr val="tx2">
                    <a:lumMod val="50000"/>
                  </a:schemeClr>
                </a:solidFill>
                <a:latin typeface="Times New Roman" panose="02020603050405020304" pitchFamily="18" charset="0"/>
                <a:ea typeface="HGP創英角ｺﾞｼｯｸUB" panose="020B0A00000000000000" pitchFamily="50" charset="-128"/>
                <a:cs typeface="Times New Roman" panose="02020603050405020304" pitchFamily="18" charset="0"/>
              </a:rPr>
              <a:t>7</a:t>
            </a:r>
            <a:r>
              <a:rPr kumimoji="1" lang="ja-JP" altLang="en-US" sz="2000" dirty="0">
                <a:solidFill>
                  <a:schemeClr val="tx2">
                    <a:lumMod val="50000"/>
                  </a:schemeClr>
                </a:solidFill>
                <a:latin typeface="HGP創英角ｺﾞｼｯｸUB" panose="020B0A00000000000000" pitchFamily="50" charset="-128"/>
                <a:ea typeface="HGP創英角ｺﾞｼｯｸUB" panose="020B0A00000000000000" pitchFamily="50" charset="-128"/>
              </a:rPr>
              <a:t>、宮城・福島・</a:t>
            </a:r>
            <a:endParaRPr kumimoji="1" lang="en-US" altLang="ja-JP" sz="2000" dirty="0">
              <a:solidFill>
                <a:schemeClr val="tx2">
                  <a:lumMod val="50000"/>
                </a:schemeClr>
              </a:solidFill>
              <a:latin typeface="HGP創英角ｺﾞｼｯｸUB" panose="020B0A00000000000000" pitchFamily="50" charset="-128"/>
              <a:ea typeface="HGP創英角ｺﾞｼｯｸUB" panose="020B0A00000000000000" pitchFamily="50" charset="-128"/>
            </a:endParaRPr>
          </a:p>
          <a:p>
            <a:r>
              <a:rPr lang="ja-JP" altLang="en-US" sz="2000" dirty="0">
                <a:solidFill>
                  <a:schemeClr val="tx2">
                    <a:lumMod val="50000"/>
                  </a:schemeClr>
                </a:solidFill>
                <a:latin typeface="HGP創英角ｺﾞｼｯｸUB" panose="020B0A00000000000000" pitchFamily="50" charset="-128"/>
                <a:ea typeface="HGP創英角ｺﾞｼｯｸUB" panose="020B0A00000000000000" pitchFamily="50" charset="-128"/>
              </a:rPr>
              <a:t>　　</a:t>
            </a:r>
            <a:r>
              <a:rPr kumimoji="1" lang="ja-JP" altLang="en-US" sz="2000" dirty="0">
                <a:solidFill>
                  <a:schemeClr val="tx2">
                    <a:lumMod val="50000"/>
                  </a:schemeClr>
                </a:solidFill>
                <a:latin typeface="HGP創英角ｺﾞｼｯｸUB" panose="020B0A00000000000000" pitchFamily="50" charset="-128"/>
                <a:ea typeface="HGP創英角ｺﾞｼｯｸUB" panose="020B0A00000000000000" pitchFamily="50" charset="-128"/>
              </a:rPr>
              <a:t>茨城・栃木の</a:t>
            </a:r>
            <a:r>
              <a:rPr kumimoji="1" lang="en-US" altLang="ja-JP" sz="2000" b="1" dirty="0">
                <a:solidFill>
                  <a:schemeClr val="tx2">
                    <a:lumMod val="50000"/>
                  </a:schemeClr>
                </a:solidFill>
                <a:latin typeface="Times New Roman" panose="02020603050405020304" pitchFamily="18" charset="0"/>
                <a:ea typeface="HGP創英角ｺﾞｼｯｸUB" panose="020B0A00000000000000" pitchFamily="50" charset="-128"/>
                <a:cs typeface="Times New Roman" panose="02020603050405020304" pitchFamily="18" charset="0"/>
              </a:rPr>
              <a:t>4</a:t>
            </a:r>
            <a:r>
              <a:rPr lang="ja-JP" altLang="en-US" sz="2000" dirty="0">
                <a:solidFill>
                  <a:schemeClr val="tx2">
                    <a:lumMod val="50000"/>
                  </a:schemeClr>
                </a:solidFill>
                <a:latin typeface="HGP創英角ｺﾞｼｯｸUB" panose="020B0A00000000000000" pitchFamily="50" charset="-128"/>
                <a:ea typeface="HGP創英角ｺﾞｼｯｸUB" panose="020B0A00000000000000" pitchFamily="50" charset="-128"/>
              </a:rPr>
              <a:t>県</a:t>
            </a:r>
            <a:r>
              <a:rPr kumimoji="1" lang="en-US" altLang="ja-JP" sz="2000" b="1" dirty="0">
                <a:solidFill>
                  <a:schemeClr val="tx2">
                    <a:lumMod val="50000"/>
                  </a:schemeClr>
                </a:solidFill>
                <a:latin typeface="Times New Roman" panose="02020603050405020304" pitchFamily="18" charset="0"/>
                <a:ea typeface="HGP創英角ｺﾞｼｯｸUB" panose="020B0A00000000000000" pitchFamily="50" charset="-128"/>
                <a:cs typeface="Times New Roman" panose="02020603050405020304" pitchFamily="18" charset="0"/>
              </a:rPr>
              <a:t>36</a:t>
            </a:r>
            <a:r>
              <a:rPr kumimoji="1" lang="ja-JP" altLang="en-US" sz="2000" dirty="0">
                <a:solidFill>
                  <a:schemeClr val="tx2">
                    <a:lumMod val="50000"/>
                  </a:schemeClr>
                </a:solidFill>
                <a:latin typeface="HGP創英角ｺﾞｼｯｸUB" panose="020B0A00000000000000" pitchFamily="50" charset="-128"/>
                <a:ea typeface="HGP創英角ｺﾞｼｯｸUB" panose="020B0A00000000000000" pitchFamily="50" charset="-128"/>
              </a:rPr>
              <a:t>市町村で震度</a:t>
            </a:r>
            <a:r>
              <a:rPr kumimoji="1" lang="en-US" altLang="ja-JP" sz="2000" b="1" dirty="0">
                <a:solidFill>
                  <a:schemeClr val="tx2">
                    <a:lumMod val="50000"/>
                  </a:schemeClr>
                </a:solidFill>
                <a:latin typeface="Times New Roman" panose="02020603050405020304" pitchFamily="18" charset="0"/>
                <a:ea typeface="HGP創英角ｺﾞｼｯｸUB" panose="020B0A00000000000000" pitchFamily="50" charset="-128"/>
                <a:cs typeface="Times New Roman" panose="02020603050405020304" pitchFamily="18" charset="0"/>
              </a:rPr>
              <a:t>6</a:t>
            </a:r>
            <a:r>
              <a:rPr kumimoji="1" lang="ja-JP" altLang="en-US" sz="2000" dirty="0">
                <a:solidFill>
                  <a:schemeClr val="tx2">
                    <a:lumMod val="50000"/>
                  </a:schemeClr>
                </a:solidFill>
                <a:latin typeface="HGP創英角ｺﾞｼｯｸUB" panose="020B0A00000000000000" pitchFamily="50" charset="-128"/>
                <a:ea typeface="HGP創英角ｺﾞｼｯｸUB" panose="020B0A00000000000000" pitchFamily="50" charset="-128"/>
              </a:rPr>
              <a:t>強。</a:t>
            </a:r>
            <a:endParaRPr kumimoji="1" lang="en-US" altLang="ja-JP" sz="2000" dirty="0">
              <a:solidFill>
                <a:schemeClr val="tx2">
                  <a:lumMod val="50000"/>
                </a:schemeClr>
              </a:solidFill>
              <a:latin typeface="HGP創英角ｺﾞｼｯｸUB" panose="020B0A00000000000000" pitchFamily="50" charset="-128"/>
              <a:ea typeface="HGP創英角ｺﾞｼｯｸUB" panose="020B0A00000000000000" pitchFamily="50" charset="-128"/>
            </a:endParaRPr>
          </a:p>
          <a:p>
            <a:pPr marL="285750" indent="-285750">
              <a:buFont typeface="Wingdings" panose="05000000000000000000" pitchFamily="2" charset="2"/>
              <a:buChar char="Ø"/>
            </a:pPr>
            <a:r>
              <a:rPr kumimoji="1" lang="en-US" altLang="ja-JP" sz="2000" b="1" dirty="0">
                <a:solidFill>
                  <a:schemeClr val="tx2">
                    <a:lumMod val="50000"/>
                  </a:schemeClr>
                </a:solidFill>
                <a:latin typeface="Times New Roman" panose="02020603050405020304" pitchFamily="18" charset="0"/>
                <a:ea typeface="HGP創英角ｺﾞｼｯｸUB" panose="020B0A00000000000000" pitchFamily="50" charset="-128"/>
                <a:cs typeface="Times New Roman" panose="02020603050405020304" pitchFamily="18" charset="0"/>
              </a:rPr>
              <a:t>12</a:t>
            </a:r>
            <a:r>
              <a:rPr kumimoji="1" lang="ja-JP" altLang="en-US" sz="2000" dirty="0">
                <a:solidFill>
                  <a:schemeClr val="tx2">
                    <a:lumMod val="50000"/>
                  </a:schemeClr>
                </a:solidFill>
                <a:latin typeface="HGP創英角ｺﾞｼｯｸUB" panose="020B0A00000000000000" pitchFamily="50" charset="-128"/>
                <a:ea typeface="HGP創英角ｺﾞｼｯｸUB" panose="020B0A00000000000000" pitchFamily="50" charset="-128"/>
              </a:rPr>
              <a:t>都道府県で</a:t>
            </a:r>
            <a:r>
              <a:rPr kumimoji="1" lang="en-US" altLang="ja-JP" sz="2000" b="1" dirty="0">
                <a:solidFill>
                  <a:schemeClr val="tx2">
                    <a:lumMod val="50000"/>
                  </a:schemeClr>
                </a:solidFill>
                <a:latin typeface="Times New Roman" panose="02020603050405020304" pitchFamily="18" charset="0"/>
                <a:ea typeface="HGP創英角ｺﾞｼｯｸUB" panose="020B0A00000000000000" pitchFamily="50" charset="-128"/>
                <a:cs typeface="Times New Roman" panose="02020603050405020304" pitchFamily="18" charset="0"/>
              </a:rPr>
              <a:t>22,318</a:t>
            </a:r>
            <a:r>
              <a:rPr kumimoji="1" lang="ja-JP" altLang="en-US" sz="2000" dirty="0">
                <a:solidFill>
                  <a:schemeClr val="tx2">
                    <a:lumMod val="50000"/>
                  </a:schemeClr>
                </a:solidFill>
                <a:latin typeface="HGP創英角ｺﾞｼｯｸUB" panose="020B0A00000000000000" pitchFamily="50" charset="-128"/>
                <a:ea typeface="HGP創英角ｺﾞｼｯｸUB" panose="020B0A00000000000000" pitchFamily="50" charset="-128"/>
              </a:rPr>
              <a:t>名の死者・行方不明者</a:t>
            </a:r>
            <a:endParaRPr kumimoji="1" lang="en-US" altLang="ja-JP" sz="2000" dirty="0">
              <a:solidFill>
                <a:schemeClr val="tx2">
                  <a:lumMod val="50000"/>
                </a:schemeClr>
              </a:solidFill>
              <a:latin typeface="HGP創英角ｺﾞｼｯｸUB" panose="020B0A00000000000000" pitchFamily="50" charset="-128"/>
              <a:ea typeface="HGP創英角ｺﾞｼｯｸUB" panose="020B0A00000000000000" pitchFamily="50" charset="-128"/>
            </a:endParaRPr>
          </a:p>
          <a:p>
            <a:pPr marL="285750" indent="-285750">
              <a:buFont typeface="Wingdings" panose="05000000000000000000" pitchFamily="2" charset="2"/>
              <a:buChar char="Ø"/>
            </a:pPr>
            <a:r>
              <a:rPr lang="ja-JP" altLang="en-US" sz="2000" dirty="0">
                <a:solidFill>
                  <a:schemeClr val="tx2">
                    <a:lumMod val="50000"/>
                  </a:schemeClr>
                </a:solidFill>
                <a:latin typeface="HGP創英角ｺﾞｼｯｸUB" panose="020B0A00000000000000" pitchFamily="50" charset="-128"/>
                <a:ea typeface="HGP創英角ｺﾞｼｯｸUB" panose="020B0A00000000000000" pitchFamily="50" charset="-128"/>
              </a:rPr>
              <a:t>津波による浸水面積</a:t>
            </a:r>
            <a:r>
              <a:rPr lang="en-US" altLang="ja-JP" sz="2000" b="1" dirty="0">
                <a:solidFill>
                  <a:schemeClr val="tx2">
                    <a:lumMod val="50000"/>
                  </a:schemeClr>
                </a:solidFill>
                <a:latin typeface="Times New Roman" panose="02020603050405020304" pitchFamily="18" charset="0"/>
                <a:ea typeface="HGP創英角ｺﾞｼｯｸUB" panose="020B0A00000000000000" pitchFamily="50" charset="-128"/>
                <a:cs typeface="Times New Roman" panose="02020603050405020304" pitchFamily="18" charset="0"/>
              </a:rPr>
              <a:t>561㎢</a:t>
            </a:r>
            <a:r>
              <a:rPr lang="ja-JP" altLang="en-US" sz="2000" b="1" dirty="0">
                <a:solidFill>
                  <a:schemeClr val="tx2">
                    <a:lumMod val="50000"/>
                  </a:schemeClr>
                </a:solidFill>
                <a:latin typeface="Times New Roman" panose="02020603050405020304" pitchFamily="18" charset="0"/>
                <a:ea typeface="HGP創英角ｺﾞｼｯｸUB" panose="020B0A00000000000000" pitchFamily="50" charset="-128"/>
                <a:cs typeface="Times New Roman" panose="02020603050405020304" pitchFamily="18" charset="0"/>
              </a:rPr>
              <a:t>、</a:t>
            </a:r>
            <a:r>
              <a:rPr lang="ja-JP" altLang="en-US" sz="2000" dirty="0">
                <a:solidFill>
                  <a:schemeClr val="tx2">
                    <a:lumMod val="50000"/>
                  </a:schemeClr>
                </a:solidFill>
                <a:latin typeface="Times New Roman" panose="02020603050405020304" pitchFamily="18" charset="0"/>
                <a:ea typeface="HGP創英角ｺﾞｼｯｸUB" panose="020B0A00000000000000" pitchFamily="50" charset="-128"/>
                <a:cs typeface="Times New Roman" panose="02020603050405020304" pitchFamily="18" charset="0"/>
              </a:rPr>
              <a:t>建築物の全壊・流失・半壊は合わせて</a:t>
            </a:r>
            <a:r>
              <a:rPr lang="en-US" altLang="ja-JP" sz="2000" b="1" dirty="0">
                <a:solidFill>
                  <a:schemeClr val="tx2">
                    <a:lumMod val="50000"/>
                  </a:schemeClr>
                </a:solidFill>
                <a:latin typeface="Times New Roman" panose="02020603050405020304" pitchFamily="18" charset="0"/>
                <a:ea typeface="HGP創英角ｺﾞｼｯｸUB" panose="020B0A00000000000000" pitchFamily="50" charset="-128"/>
                <a:cs typeface="Times New Roman" panose="02020603050405020304" pitchFamily="18" charset="0"/>
              </a:rPr>
              <a:t>406,067</a:t>
            </a:r>
            <a:r>
              <a:rPr lang="ja-JP" altLang="en-US" sz="2000" dirty="0">
                <a:solidFill>
                  <a:schemeClr val="tx2">
                    <a:lumMod val="50000"/>
                  </a:schemeClr>
                </a:solidFill>
                <a:latin typeface="Times New Roman" panose="02020603050405020304" pitchFamily="18" charset="0"/>
                <a:ea typeface="HGP創英角ｺﾞｼｯｸUB" panose="020B0A00000000000000" pitchFamily="50" charset="-128"/>
                <a:cs typeface="Times New Roman" panose="02020603050405020304" pitchFamily="18" charset="0"/>
              </a:rPr>
              <a:t>戸</a:t>
            </a:r>
            <a:endParaRPr lang="en-US" altLang="ja-JP" sz="2000" dirty="0">
              <a:solidFill>
                <a:schemeClr val="tx2">
                  <a:lumMod val="50000"/>
                </a:schemeClr>
              </a:solidFill>
              <a:latin typeface="Times New Roman" panose="02020603050405020304" pitchFamily="18" charset="0"/>
              <a:ea typeface="HGP創英角ｺﾞｼｯｸUB" panose="020B0A00000000000000" pitchFamily="50" charset="-128"/>
              <a:cs typeface="Times New Roman" panose="02020603050405020304" pitchFamily="18" charset="0"/>
            </a:endParaRPr>
          </a:p>
          <a:p>
            <a:pPr marL="285750" indent="-285750">
              <a:buFont typeface="Wingdings" panose="05000000000000000000" pitchFamily="2" charset="2"/>
              <a:buChar char="Ø"/>
            </a:pPr>
            <a:r>
              <a:rPr kumimoji="1" lang="ja-JP" altLang="en-US" sz="2000" dirty="0">
                <a:solidFill>
                  <a:srgbClr val="C00000"/>
                </a:solidFill>
                <a:latin typeface="Times New Roman" panose="02020603050405020304" pitchFamily="18" charset="0"/>
                <a:ea typeface="HGP創英角ｺﾞｼｯｸUB" panose="020B0A00000000000000" pitchFamily="50" charset="-128"/>
                <a:cs typeface="Times New Roman" panose="02020603050405020304" pitchFamily="18" charset="0"/>
              </a:rPr>
              <a:t>避難の長期化</a:t>
            </a:r>
            <a:r>
              <a:rPr kumimoji="1" lang="ja-JP" altLang="en-US" sz="2000" dirty="0">
                <a:solidFill>
                  <a:schemeClr val="tx2">
                    <a:lumMod val="50000"/>
                  </a:schemeClr>
                </a:solidFill>
                <a:latin typeface="Times New Roman" panose="02020603050405020304" pitchFamily="18" charset="0"/>
                <a:ea typeface="HGP創英角ｺﾞｼｯｸUB" panose="020B0A00000000000000" pitchFamily="50" charset="-128"/>
                <a:cs typeface="Times New Roman" panose="02020603050405020304" pitchFamily="18" charset="0"/>
              </a:rPr>
              <a:t>が特徴的である。</a:t>
            </a:r>
            <a:endParaRPr kumimoji="1" lang="en-US" altLang="ja-JP" sz="2000" dirty="0">
              <a:solidFill>
                <a:schemeClr val="tx2">
                  <a:lumMod val="50000"/>
                </a:schemeClr>
              </a:solidFill>
              <a:latin typeface="Times New Roman" panose="02020603050405020304" pitchFamily="18" charset="0"/>
              <a:ea typeface="HGP創英角ｺﾞｼｯｸUB" panose="020B0A00000000000000" pitchFamily="50" charset="-128"/>
              <a:cs typeface="Times New Roman" panose="02020603050405020304" pitchFamily="18" charset="0"/>
            </a:endParaRPr>
          </a:p>
          <a:p>
            <a:pPr marL="285750" indent="-285750">
              <a:buFont typeface="Wingdings" panose="05000000000000000000" pitchFamily="2" charset="2"/>
              <a:buChar char="Ø"/>
            </a:pPr>
            <a:endParaRPr kumimoji="1" lang="ja-JP" altLang="en-US" sz="2000" dirty="0">
              <a:solidFill>
                <a:schemeClr val="tx2">
                  <a:lumMod val="50000"/>
                </a:schemeClr>
              </a:solidFill>
              <a:latin typeface="HGP創英角ｺﾞｼｯｸUB" panose="020B0A00000000000000" pitchFamily="50" charset="-128"/>
              <a:ea typeface="HGP創英角ｺﾞｼｯｸUB" panose="020B0A00000000000000" pitchFamily="50" charset="-128"/>
            </a:endParaRPr>
          </a:p>
        </p:txBody>
      </p:sp>
      <p:pic>
        <p:nvPicPr>
          <p:cNvPr id="6" name="図 5">
            <a:extLst>
              <a:ext uri="{FF2B5EF4-FFF2-40B4-BE49-F238E27FC236}">
                <a16:creationId xmlns:a16="http://schemas.microsoft.com/office/drawing/2014/main" id="{1F930A63-C4E2-B5BF-A2C0-3082D9A3A9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3401" y="1063729"/>
            <a:ext cx="5652191" cy="5138970"/>
          </a:xfrm>
          <a:prstGeom prst="rect">
            <a:avLst/>
          </a:prstGeom>
        </p:spPr>
      </p:pic>
      <p:sp>
        <p:nvSpPr>
          <p:cNvPr id="10" name="テキスト ボックス 9">
            <a:extLst>
              <a:ext uri="{FF2B5EF4-FFF2-40B4-BE49-F238E27FC236}">
                <a16:creationId xmlns:a16="http://schemas.microsoft.com/office/drawing/2014/main" id="{AF56AA8C-733A-EF56-AE3E-49DEDD1178A8}"/>
              </a:ext>
            </a:extLst>
          </p:cNvPr>
          <p:cNvSpPr txBox="1"/>
          <p:nvPr/>
        </p:nvSpPr>
        <p:spPr>
          <a:xfrm>
            <a:off x="6383401" y="6160070"/>
            <a:ext cx="5965005" cy="369332"/>
          </a:xfrm>
          <a:prstGeom prst="rect">
            <a:avLst/>
          </a:prstGeom>
          <a:noFill/>
        </p:spPr>
        <p:txBody>
          <a:bodyPr wrap="square" rtlCol="0">
            <a:spAutoFit/>
          </a:bodyPr>
          <a:lstStyle/>
          <a:p>
            <a:r>
              <a:rPr kumimoji="1" lang="ja-JP" altLang="en-US" dirty="0">
                <a:latin typeface="HGPｺﾞｼｯｸE" panose="020B0900000000000000" pitchFamily="50" charset="-128"/>
                <a:ea typeface="HGPｺﾞｼｯｸE" panose="020B0900000000000000" pitchFamily="50" charset="-128"/>
              </a:rPr>
              <a:t>宮城県女川町中心市街地の様子（</a:t>
            </a:r>
            <a:r>
              <a:rPr kumimoji="1" lang="en-US" altLang="ja-JP" b="1" dirty="0">
                <a:latin typeface="Times New Roman" panose="02020603050405020304" pitchFamily="18" charset="0"/>
                <a:ea typeface="HGPｺﾞｼｯｸE" panose="020B0900000000000000" pitchFamily="50" charset="-128"/>
                <a:cs typeface="Times New Roman" panose="02020603050405020304" pitchFamily="18" charset="0"/>
              </a:rPr>
              <a:t>2011</a:t>
            </a:r>
            <a:r>
              <a:rPr kumimoji="1" lang="ja-JP" altLang="en-US" dirty="0">
                <a:latin typeface="HGPｺﾞｼｯｸE" panose="020B0900000000000000" pitchFamily="50" charset="-128"/>
                <a:ea typeface="HGPｺﾞｼｯｸE" panose="020B0900000000000000" pitchFamily="50" charset="-128"/>
              </a:rPr>
              <a:t>年</a:t>
            </a:r>
            <a:r>
              <a:rPr kumimoji="1" lang="en-US" altLang="ja-JP" b="1" dirty="0">
                <a:latin typeface="Times New Roman" panose="02020603050405020304" pitchFamily="18" charset="0"/>
                <a:ea typeface="HGPｺﾞｼｯｸE" panose="020B0900000000000000" pitchFamily="50" charset="-128"/>
                <a:cs typeface="Times New Roman" panose="02020603050405020304" pitchFamily="18" charset="0"/>
              </a:rPr>
              <a:t>4</a:t>
            </a:r>
            <a:r>
              <a:rPr kumimoji="1" lang="ja-JP" altLang="en-US" dirty="0">
                <a:latin typeface="HGPｺﾞｼｯｸE" panose="020B0900000000000000" pitchFamily="50" charset="-128"/>
                <a:ea typeface="HGPｺﾞｼｯｸE" panose="020B0900000000000000" pitchFamily="50" charset="-128"/>
              </a:rPr>
              <a:t>月、筆者撮影）</a:t>
            </a:r>
          </a:p>
        </p:txBody>
      </p:sp>
    </p:spTree>
    <p:extLst>
      <p:ext uri="{BB962C8B-B14F-4D97-AF65-F5344CB8AC3E}">
        <p14:creationId xmlns:p14="http://schemas.microsoft.com/office/powerpoint/2010/main" val="295190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9050"/>
            <a:ext cx="12192000" cy="717844"/>
          </a:xfrm>
          <a:solidFill>
            <a:srgbClr val="002060"/>
          </a:solidFill>
        </p:spPr>
        <p:txBody>
          <a:bodyPr>
            <a:normAutofit/>
          </a:bodyPr>
          <a:lstStyle/>
          <a:p>
            <a:pPr algn="l"/>
            <a:r>
              <a:rPr lang="ja-JP" altLang="en-US" sz="3200" dirty="0">
                <a:solidFill>
                  <a:schemeClr val="bg1"/>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　　　　　　　　</a:t>
            </a:r>
            <a:r>
              <a:rPr lang="ja-JP" altLang="en-US" sz="3200" dirty="0">
                <a:solidFill>
                  <a:schemeClr val="bg1"/>
                </a:solidFill>
                <a:latin typeface="HGP創英角ｺﾞｼｯｸUB" panose="020B0A00000000000000" pitchFamily="50" charset="-128"/>
                <a:ea typeface="HGP創英角ｺﾞｼｯｸUB" panose="020B0A00000000000000" pitchFamily="50" charset="-128"/>
                <a:cs typeface="Times New Roman" panose="02020603050405020304" pitchFamily="18" charset="0"/>
              </a:rPr>
              <a:t>原発災害からの復興　－</a:t>
            </a:r>
            <a:r>
              <a:rPr lang="en-US" altLang="ja-JP" sz="3200" b="1" dirty="0">
                <a:solidFill>
                  <a:schemeClr val="bg1"/>
                </a:solidFill>
                <a:latin typeface="Times New Roman" panose="02020603050405020304" pitchFamily="18" charset="0"/>
                <a:ea typeface="HGP創英角ｺﾞｼｯｸUB" panose="020B0A00000000000000" pitchFamily="50" charset="-128"/>
                <a:cs typeface="Times New Roman" panose="02020603050405020304" pitchFamily="18" charset="0"/>
              </a:rPr>
              <a:t>1</a:t>
            </a:r>
            <a:endParaRPr lang="ja-JP" altLang="en-US" sz="2800" b="1" dirty="0">
              <a:solidFill>
                <a:schemeClr val="bg1"/>
              </a:solidFill>
              <a:latin typeface="Times New Roman" panose="02020603050405020304" pitchFamily="18" charset="0"/>
              <a:ea typeface="HGP創英角ｺﾞｼｯｸUB" panose="020B0A00000000000000" pitchFamily="50" charset="-128"/>
              <a:cs typeface="Times New Roman" panose="02020603050405020304" pitchFamily="18" charset="0"/>
            </a:endParaRPr>
          </a:p>
        </p:txBody>
      </p:sp>
      <p:sp>
        <p:nvSpPr>
          <p:cNvPr id="19" name="スライド番号プレースホルダー 18">
            <a:extLst>
              <a:ext uri="{FF2B5EF4-FFF2-40B4-BE49-F238E27FC236}">
                <a16:creationId xmlns:a16="http://schemas.microsoft.com/office/drawing/2014/main" id="{9D36B828-D813-410E-A0CF-4E0567EE2D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5A885C53-13A2-FFBD-805B-734B8F552044}"/>
              </a:ext>
            </a:extLst>
          </p:cNvPr>
          <p:cNvSpPr txBox="1"/>
          <p:nvPr/>
        </p:nvSpPr>
        <p:spPr>
          <a:xfrm>
            <a:off x="156406" y="880831"/>
            <a:ext cx="7748729" cy="5632311"/>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sz="2000" dirty="0">
                <a:solidFill>
                  <a:schemeClr val="tx2">
                    <a:lumMod val="50000"/>
                  </a:schemeClr>
                </a:solidFill>
                <a:latin typeface="HGP創英角ｺﾞｼｯｸUB" panose="020B0A00000000000000" pitchFamily="50" charset="-128"/>
                <a:ea typeface="HGP創英角ｺﾞｼｯｸUB" panose="020B0A00000000000000" pitchFamily="50" charset="-128"/>
              </a:rPr>
              <a:t>原発災害に向き合</a:t>
            </a:r>
            <a:r>
              <a:rPr lang="ja-JP" altLang="en-US" sz="2000" dirty="0">
                <a:solidFill>
                  <a:schemeClr val="tx2">
                    <a:lumMod val="50000"/>
                  </a:schemeClr>
                </a:solidFill>
                <a:latin typeface="HGP創英角ｺﾞｼｯｸUB" panose="020B0A00000000000000" pitchFamily="50" charset="-128"/>
                <a:ea typeface="HGP創英角ｺﾞｼｯｸUB" panose="020B0A00000000000000" pitchFamily="50" charset="-128"/>
              </a:rPr>
              <a:t>う</a:t>
            </a:r>
            <a:r>
              <a:rPr kumimoji="1" lang="ja-JP" altLang="en-US" sz="2000" dirty="0">
                <a:solidFill>
                  <a:schemeClr val="tx2">
                    <a:lumMod val="50000"/>
                  </a:schemeClr>
                </a:solidFill>
                <a:latin typeface="HGP創英角ｺﾞｼｯｸUB" panose="020B0A00000000000000" pitchFamily="50" charset="-128"/>
                <a:ea typeface="HGP創英角ｺﾞｼｯｸUB" panose="020B0A00000000000000" pitchFamily="50" charset="-128"/>
              </a:rPr>
              <a:t>－地震・津波の巨大な自然災害から派生した</a:t>
            </a:r>
            <a:endParaRPr kumimoji="1" lang="en-US" altLang="ja-JP" sz="2000" dirty="0">
              <a:solidFill>
                <a:schemeClr val="tx2">
                  <a:lumMod val="50000"/>
                </a:schemeClr>
              </a:solidFill>
              <a:latin typeface="HGP創英角ｺﾞｼｯｸUB" panose="020B0A00000000000000" pitchFamily="50" charset="-128"/>
              <a:ea typeface="HGP創英角ｺﾞｼｯｸUB" panose="020B0A00000000000000" pitchFamily="50" charset="-128"/>
            </a:endParaRPr>
          </a:p>
          <a:p>
            <a:r>
              <a:rPr lang="en-US" altLang="ja-JP" sz="2000" dirty="0">
                <a:solidFill>
                  <a:schemeClr val="tx2">
                    <a:lumMod val="50000"/>
                  </a:schemeClr>
                </a:solidFill>
                <a:latin typeface="HGP創英角ｺﾞｼｯｸUB" panose="020B0A00000000000000" pitchFamily="50" charset="-128"/>
                <a:ea typeface="HGP創英角ｺﾞｼｯｸUB" panose="020B0A00000000000000" pitchFamily="50" charset="-128"/>
              </a:rPr>
              <a:t>   </a:t>
            </a:r>
            <a:r>
              <a:rPr kumimoji="1" lang="ja-JP" altLang="en-US" sz="2000" dirty="0">
                <a:solidFill>
                  <a:schemeClr val="tx2">
                    <a:lumMod val="50000"/>
                  </a:schemeClr>
                </a:solidFill>
                <a:latin typeface="HGP創英角ｺﾞｼｯｸUB" panose="020B0A00000000000000" pitchFamily="50" charset="-128"/>
                <a:ea typeface="HGP創英角ｺﾞｼｯｸUB" panose="020B0A00000000000000" pitchFamily="50" charset="-128"/>
              </a:rPr>
              <a:t>人災（</a:t>
            </a:r>
            <a:r>
              <a:rPr lang="ja-JP" altLang="en-US" sz="2000" dirty="0">
                <a:solidFill>
                  <a:srgbClr val="B02A00"/>
                </a:solidFill>
                <a:latin typeface="HGP創英角ｺﾞｼｯｸUB" panose="020B0A00000000000000" pitchFamily="50" charset="-128"/>
                <a:ea typeface="HGP創英角ｺﾞｼｯｸUB" panose="020B0A00000000000000" pitchFamily="50" charset="-128"/>
              </a:rPr>
              <a:t>原発災害は</a:t>
            </a:r>
            <a:r>
              <a:rPr kumimoji="1" lang="ja-JP" altLang="en-US" sz="2000" dirty="0">
                <a:solidFill>
                  <a:srgbClr val="B02A00"/>
                </a:solidFill>
                <a:latin typeface="HGP創英角ｺﾞｼｯｸUB" panose="020B0A00000000000000" pitchFamily="50" charset="-128"/>
                <a:ea typeface="HGP創英角ｺﾞｼｯｸUB" panose="020B0A00000000000000" pitchFamily="50" charset="-128"/>
              </a:rPr>
              <a:t>加害者がいる公害</a:t>
            </a:r>
            <a:r>
              <a:rPr kumimoji="1" lang="ja-JP" altLang="en-US" sz="2000" dirty="0">
                <a:solidFill>
                  <a:schemeClr val="tx2">
                    <a:lumMod val="50000"/>
                  </a:schemeClr>
                </a:solidFill>
                <a:latin typeface="HGP創英角ｺﾞｼｯｸUB" panose="020B0A00000000000000" pitchFamily="50" charset="-128"/>
                <a:ea typeface="HGP創英角ｺﾞｼｯｸUB" panose="020B0A00000000000000" pitchFamily="50" charset="-128"/>
              </a:rPr>
              <a:t>）</a:t>
            </a:r>
            <a:endParaRPr kumimoji="1" lang="en-US" altLang="ja-JP" sz="2000" dirty="0">
              <a:solidFill>
                <a:schemeClr val="tx2">
                  <a:lumMod val="50000"/>
                </a:schemeClr>
              </a:solidFill>
              <a:latin typeface="HGP創英角ｺﾞｼｯｸUB" panose="020B0A00000000000000" pitchFamily="50" charset="-128"/>
              <a:ea typeface="HGP創英角ｺﾞｼｯｸUB" panose="020B0A00000000000000" pitchFamily="50" charset="-128"/>
            </a:endParaRPr>
          </a:p>
          <a:p>
            <a:r>
              <a:rPr lang="ja-JP" altLang="en-US" sz="2000" dirty="0">
                <a:solidFill>
                  <a:schemeClr val="tx2">
                    <a:lumMod val="50000"/>
                  </a:schemeClr>
                </a:solidFill>
                <a:latin typeface="HGP創英角ｺﾞｼｯｸUB" panose="020B0A00000000000000" pitchFamily="50" charset="-128"/>
                <a:ea typeface="HGP創英角ｺﾞｼｯｸUB" panose="020B0A00000000000000" pitchFamily="50" charset="-128"/>
              </a:rPr>
              <a:t>　 　放射能被ばくと除染などの課題に取組みながら、生活・生業再建</a:t>
            </a:r>
            <a:endParaRPr lang="en-US" altLang="ja-JP" sz="2000" dirty="0">
              <a:solidFill>
                <a:schemeClr val="tx2">
                  <a:lumMod val="50000"/>
                </a:schemeClr>
              </a:solidFill>
              <a:latin typeface="HGP創英角ｺﾞｼｯｸUB" panose="020B0A00000000000000" pitchFamily="50" charset="-128"/>
              <a:ea typeface="HGP創英角ｺﾞｼｯｸUB" panose="020B0A00000000000000" pitchFamily="50" charset="-128"/>
            </a:endParaRPr>
          </a:p>
          <a:p>
            <a:r>
              <a:rPr lang="en-US" altLang="ja-JP" sz="2000" dirty="0">
                <a:solidFill>
                  <a:schemeClr val="tx2">
                    <a:lumMod val="50000"/>
                  </a:schemeClr>
                </a:solidFill>
                <a:latin typeface="HGP創英角ｺﾞｼｯｸUB" panose="020B0A00000000000000" pitchFamily="50" charset="-128"/>
                <a:ea typeface="HGP創英角ｺﾞｼｯｸUB" panose="020B0A00000000000000" pitchFamily="50" charset="-128"/>
              </a:rPr>
              <a:t>   </a:t>
            </a:r>
            <a:r>
              <a:rPr lang="ja-JP" altLang="en-US" sz="2000" dirty="0">
                <a:solidFill>
                  <a:schemeClr val="tx2">
                    <a:lumMod val="50000"/>
                  </a:schemeClr>
                </a:solidFill>
                <a:latin typeface="HGP創英角ｺﾞｼｯｸUB" panose="020B0A00000000000000" pitchFamily="50" charset="-128"/>
                <a:ea typeface="HGP創英角ｺﾞｼｯｸUB" panose="020B0A00000000000000" pitchFamily="50" charset="-128"/>
              </a:rPr>
              <a:t>や地域社会・地域経済再生に向けて、</a:t>
            </a:r>
            <a:r>
              <a:rPr lang="ja-JP" altLang="en-US" sz="2000" dirty="0">
                <a:solidFill>
                  <a:srgbClr val="B02A00"/>
                </a:solidFill>
                <a:latin typeface="HGP創英角ｺﾞｼｯｸUB" panose="020B0A00000000000000" pitchFamily="50" charset="-128"/>
                <a:ea typeface="HGP創英角ｺﾞｼｯｸUB" panose="020B0A00000000000000" pitchFamily="50" charset="-128"/>
              </a:rPr>
              <a:t>被災者が主体的に</a:t>
            </a:r>
            <a:r>
              <a:rPr lang="ja-JP" altLang="en-US" sz="2000" dirty="0">
                <a:solidFill>
                  <a:schemeClr val="tx2">
                    <a:lumMod val="50000"/>
                  </a:schemeClr>
                </a:solidFill>
                <a:latin typeface="HGP創英角ｺﾞｼｯｸUB" panose="020B0A00000000000000" pitchFamily="50" charset="-128"/>
                <a:ea typeface="HGP創英角ｺﾞｼｯｸUB" panose="020B0A00000000000000" pitchFamily="50" charset="-128"/>
              </a:rPr>
              <a:t>災害の実</a:t>
            </a:r>
            <a:endParaRPr lang="en-US" altLang="ja-JP" sz="2000" dirty="0">
              <a:solidFill>
                <a:schemeClr val="tx2">
                  <a:lumMod val="50000"/>
                </a:schemeClr>
              </a:solidFill>
              <a:latin typeface="HGP創英角ｺﾞｼｯｸUB" panose="020B0A00000000000000" pitchFamily="50" charset="-128"/>
              <a:ea typeface="HGP創英角ｺﾞｼｯｸUB" panose="020B0A00000000000000" pitchFamily="50" charset="-128"/>
            </a:endParaRPr>
          </a:p>
          <a:p>
            <a:r>
              <a:rPr lang="en-US" altLang="ja-JP" sz="2000" dirty="0">
                <a:solidFill>
                  <a:schemeClr val="tx2">
                    <a:lumMod val="50000"/>
                  </a:schemeClr>
                </a:solidFill>
                <a:latin typeface="HGP創英角ｺﾞｼｯｸUB" panose="020B0A00000000000000" pitchFamily="50" charset="-128"/>
                <a:ea typeface="HGP創英角ｺﾞｼｯｸUB" panose="020B0A00000000000000" pitchFamily="50" charset="-128"/>
              </a:rPr>
              <a:t>   </a:t>
            </a:r>
            <a:r>
              <a:rPr lang="ja-JP" altLang="en-US" sz="2000" dirty="0">
                <a:solidFill>
                  <a:schemeClr val="tx2">
                    <a:lumMod val="50000"/>
                  </a:schemeClr>
                </a:solidFill>
                <a:latin typeface="HGP創英角ｺﾞｼｯｸUB" panose="020B0A00000000000000" pitchFamily="50" charset="-128"/>
                <a:ea typeface="HGP創英角ｺﾞｼｯｸUB" panose="020B0A00000000000000" pitchFamily="50" charset="-128"/>
              </a:rPr>
              <a:t>態をとらえ、復興の道筋を見いだしていくことが求められている。</a:t>
            </a:r>
            <a:endParaRPr lang="en-US" altLang="ja-JP" sz="2000" dirty="0">
              <a:solidFill>
                <a:schemeClr val="tx2">
                  <a:lumMod val="50000"/>
                </a:schemeClr>
              </a:solidFill>
              <a:latin typeface="HGP創英角ｺﾞｼｯｸUB" panose="020B0A00000000000000" pitchFamily="50" charset="-128"/>
              <a:ea typeface="HGP創英角ｺﾞｼｯｸUB" panose="020B0A00000000000000" pitchFamily="50" charset="-128"/>
            </a:endParaRPr>
          </a:p>
          <a:p>
            <a:r>
              <a:rPr kumimoji="1" lang="ja-JP" altLang="en-US" sz="2000" dirty="0">
                <a:solidFill>
                  <a:schemeClr val="tx2">
                    <a:lumMod val="50000"/>
                  </a:schemeClr>
                </a:solidFill>
                <a:latin typeface="HGP創英角ｺﾞｼｯｸUB" panose="020B0A00000000000000" pitchFamily="50" charset="-128"/>
                <a:ea typeface="HGP創英角ｺﾞｼｯｸUB" panose="020B0A00000000000000" pitchFamily="50" charset="-128"/>
              </a:rPr>
              <a:t>　　→「県民版 原発災害からの復興ビジョン」（後述）</a:t>
            </a:r>
            <a:endParaRPr kumimoji="1" lang="en-US" altLang="ja-JP" sz="2000" dirty="0">
              <a:solidFill>
                <a:schemeClr val="tx2">
                  <a:lumMod val="50000"/>
                </a:schemeClr>
              </a:solidFill>
              <a:latin typeface="HGP創英角ｺﾞｼｯｸUB" panose="020B0A00000000000000" pitchFamily="50" charset="-128"/>
              <a:ea typeface="HGP創英角ｺﾞｼｯｸUB" panose="020B0A00000000000000" pitchFamily="50" charset="-128"/>
            </a:endParaRPr>
          </a:p>
          <a:p>
            <a:pPr marL="285750" indent="-285750">
              <a:buFont typeface="Wingdings" panose="05000000000000000000" pitchFamily="2" charset="2"/>
              <a:buChar char="Ø"/>
            </a:pPr>
            <a:endParaRPr lang="en-US" altLang="ja-JP" sz="2000" dirty="0">
              <a:solidFill>
                <a:schemeClr val="tx2">
                  <a:lumMod val="50000"/>
                </a:schemeClr>
              </a:solidFill>
              <a:latin typeface="HGP創英角ｺﾞｼｯｸUB" panose="020B0A00000000000000" pitchFamily="50" charset="-128"/>
              <a:ea typeface="HGP創英角ｺﾞｼｯｸUB" panose="020B0A00000000000000" pitchFamily="50" charset="-128"/>
            </a:endParaRPr>
          </a:p>
          <a:p>
            <a:pPr marL="285750" indent="-285750">
              <a:buFont typeface="Wingdings" panose="05000000000000000000" pitchFamily="2" charset="2"/>
              <a:buChar char="Ø"/>
            </a:pPr>
            <a:r>
              <a:rPr kumimoji="1" lang="ja-JP" altLang="en-US" sz="2000" dirty="0">
                <a:solidFill>
                  <a:schemeClr val="tx2">
                    <a:lumMod val="50000"/>
                  </a:schemeClr>
                </a:solidFill>
                <a:latin typeface="HGP創英角ｺﾞｼｯｸUB" panose="020B0A00000000000000" pitchFamily="50" charset="-128"/>
                <a:ea typeface="HGP創英角ｺﾞｼｯｸUB" panose="020B0A00000000000000" pitchFamily="50" charset="-128"/>
              </a:rPr>
              <a:t>東日本大震災の教訓</a:t>
            </a:r>
          </a:p>
          <a:p>
            <a:r>
              <a:rPr kumimoji="1" lang="ja-JP" altLang="en-US" sz="2000" dirty="0">
                <a:solidFill>
                  <a:schemeClr val="tx2">
                    <a:lumMod val="50000"/>
                  </a:schemeClr>
                </a:solidFill>
                <a:latin typeface="HGP創英角ｺﾞｼｯｸUB" panose="020B0A00000000000000" pitchFamily="50" charset="-128"/>
                <a:ea typeface="HGP創英角ｺﾞｼｯｸUB" panose="020B0A00000000000000" pitchFamily="50" charset="-128"/>
              </a:rPr>
              <a:t>　・  </a:t>
            </a:r>
            <a:r>
              <a:rPr kumimoji="1" lang="ja-JP" altLang="en-US" sz="2000" dirty="0">
                <a:solidFill>
                  <a:srgbClr val="B02A00"/>
                </a:solidFill>
                <a:latin typeface="HGP創英角ｺﾞｼｯｸUB" panose="020B0A00000000000000" pitchFamily="50" charset="-128"/>
                <a:ea typeface="HGP創英角ｺﾞｼｯｸUB" panose="020B0A00000000000000" pitchFamily="50" charset="-128"/>
              </a:rPr>
              <a:t>緊急避難生活</a:t>
            </a:r>
            <a:r>
              <a:rPr kumimoji="1" lang="ja-JP" altLang="en-US" sz="2000" dirty="0">
                <a:solidFill>
                  <a:schemeClr val="tx2">
                    <a:lumMod val="50000"/>
                  </a:schemeClr>
                </a:solidFill>
                <a:latin typeface="HGP創英角ｺﾞｼｯｸUB" panose="020B0A00000000000000" pitchFamily="50" charset="-128"/>
                <a:ea typeface="HGP創英角ｺﾞｼｯｸUB" panose="020B0A00000000000000" pitchFamily="50" charset="-128"/>
              </a:rPr>
              <a:t>への対応－「避難所・避難生活学会」の誕生</a:t>
            </a:r>
          </a:p>
          <a:p>
            <a:r>
              <a:rPr kumimoji="1" lang="ja-JP" altLang="en-US" sz="2000" dirty="0">
                <a:solidFill>
                  <a:schemeClr val="tx2">
                    <a:lumMod val="50000"/>
                  </a:schemeClr>
                </a:solidFill>
                <a:latin typeface="HGP創英角ｺﾞｼｯｸUB" panose="020B0A00000000000000" pitchFamily="50" charset="-128"/>
                <a:ea typeface="HGP創英角ｺﾞｼｯｸUB" panose="020B0A00000000000000" pitchFamily="50" charset="-128"/>
              </a:rPr>
              <a:t>　・　</a:t>
            </a:r>
            <a:r>
              <a:rPr kumimoji="1" lang="ja-JP" altLang="en-US" sz="2000" dirty="0">
                <a:solidFill>
                  <a:srgbClr val="B02A00"/>
                </a:solidFill>
                <a:latin typeface="HGP創英角ｺﾞｼｯｸUB" panose="020B0A00000000000000" pitchFamily="50" charset="-128"/>
                <a:ea typeface="HGP創英角ｺﾞｼｯｸUB" panose="020B0A00000000000000" pitchFamily="50" charset="-128"/>
              </a:rPr>
              <a:t>応急仮設住宅</a:t>
            </a:r>
            <a:r>
              <a:rPr kumimoji="1" lang="ja-JP" altLang="en-US" sz="2000" dirty="0">
                <a:solidFill>
                  <a:schemeClr val="tx2">
                    <a:lumMod val="50000"/>
                  </a:schemeClr>
                </a:solidFill>
                <a:latin typeface="HGP創英角ｺﾞｼｯｸUB" panose="020B0A00000000000000" pitchFamily="50" charset="-128"/>
                <a:ea typeface="HGP創英角ｺﾞｼｯｸUB" panose="020B0A00000000000000" pitchFamily="50" charset="-128"/>
              </a:rPr>
              <a:t>をどう確保するか</a:t>
            </a:r>
          </a:p>
          <a:p>
            <a:r>
              <a:rPr kumimoji="1" lang="ja-JP" altLang="en-US" sz="2000" dirty="0">
                <a:solidFill>
                  <a:schemeClr val="tx2">
                    <a:lumMod val="50000"/>
                  </a:schemeClr>
                </a:solidFill>
                <a:latin typeface="HGP創英角ｺﾞｼｯｸUB" panose="020B0A00000000000000" pitchFamily="50" charset="-128"/>
                <a:ea typeface="HGP創英角ｺﾞｼｯｸUB" panose="020B0A00000000000000" pitchFamily="50" charset="-128"/>
              </a:rPr>
              <a:t>　　－地域建設産業と木造仮設住宅</a:t>
            </a:r>
          </a:p>
          <a:p>
            <a:r>
              <a:rPr kumimoji="1" lang="ja-JP" altLang="en-US" sz="2000" dirty="0">
                <a:solidFill>
                  <a:schemeClr val="tx2">
                    <a:lumMod val="50000"/>
                  </a:schemeClr>
                </a:solidFill>
                <a:latin typeface="HGP創英角ｺﾞｼｯｸUB" panose="020B0A00000000000000" pitchFamily="50" charset="-128"/>
                <a:ea typeface="HGP創英角ｺﾞｼｯｸUB" panose="020B0A00000000000000" pitchFamily="50" charset="-128"/>
              </a:rPr>
              <a:t>　　－</a:t>
            </a:r>
            <a:r>
              <a:rPr kumimoji="1" lang="ja-JP" altLang="en-US" sz="2000" dirty="0">
                <a:solidFill>
                  <a:srgbClr val="B02A00"/>
                </a:solidFill>
                <a:latin typeface="HGP創英角ｺﾞｼｯｸUB" panose="020B0A00000000000000" pitchFamily="50" charset="-128"/>
                <a:ea typeface="HGP創英角ｺﾞｼｯｸUB" panose="020B0A00000000000000" pitchFamily="50" charset="-128"/>
              </a:rPr>
              <a:t>みなし仮設</a:t>
            </a:r>
            <a:r>
              <a:rPr kumimoji="1" lang="ja-JP" altLang="en-US" sz="2000" dirty="0">
                <a:solidFill>
                  <a:schemeClr val="tx2">
                    <a:lumMod val="50000"/>
                  </a:schemeClr>
                </a:solidFill>
                <a:latin typeface="HGP創英角ｺﾞｼｯｸUB" panose="020B0A00000000000000" pitchFamily="50" charset="-128"/>
                <a:ea typeface="HGP創英角ｺﾞｼｯｸUB" panose="020B0A00000000000000" pitchFamily="50" charset="-128"/>
              </a:rPr>
              <a:t>（民間賃貸住宅の転用）－（社会的・公共的な役割を</a:t>
            </a:r>
            <a:endParaRPr kumimoji="1" lang="en-US" altLang="ja-JP" sz="2000" dirty="0">
              <a:solidFill>
                <a:schemeClr val="tx2">
                  <a:lumMod val="50000"/>
                </a:schemeClr>
              </a:solidFill>
              <a:latin typeface="HGP創英角ｺﾞｼｯｸUB" panose="020B0A00000000000000" pitchFamily="50" charset="-128"/>
              <a:ea typeface="HGP創英角ｺﾞｼｯｸUB" panose="020B0A00000000000000" pitchFamily="50" charset="-128"/>
            </a:endParaRPr>
          </a:p>
          <a:p>
            <a:r>
              <a:rPr lang="en-US" altLang="ja-JP" sz="2000" dirty="0">
                <a:solidFill>
                  <a:schemeClr val="tx2">
                    <a:lumMod val="50000"/>
                  </a:schemeClr>
                </a:solidFill>
                <a:latin typeface="HGP創英角ｺﾞｼｯｸUB" panose="020B0A00000000000000" pitchFamily="50" charset="-128"/>
                <a:ea typeface="HGP創英角ｺﾞｼｯｸUB" panose="020B0A00000000000000" pitchFamily="50" charset="-128"/>
              </a:rPr>
              <a:t>       </a:t>
            </a:r>
            <a:r>
              <a:rPr kumimoji="1" lang="ja-JP" altLang="en-US" sz="2000" dirty="0">
                <a:solidFill>
                  <a:schemeClr val="tx2">
                    <a:lumMod val="50000"/>
                  </a:schemeClr>
                </a:solidFill>
                <a:latin typeface="HGP創英角ｺﾞｼｯｸUB" panose="020B0A00000000000000" pitchFamily="50" charset="-128"/>
                <a:ea typeface="HGP創英角ｺﾞｼｯｸUB" panose="020B0A00000000000000" pitchFamily="50" charset="-128"/>
              </a:rPr>
              <a:t>担える）応急仮設住宅に転用できるストックがどれほどあるか。</a:t>
            </a:r>
          </a:p>
          <a:p>
            <a:r>
              <a:rPr kumimoji="1" lang="ja-JP" altLang="en-US" sz="2000" dirty="0">
                <a:solidFill>
                  <a:schemeClr val="tx2">
                    <a:lumMod val="50000"/>
                  </a:schemeClr>
                </a:solidFill>
                <a:latin typeface="HGP創英角ｺﾞｼｯｸUB" panose="020B0A00000000000000" pitchFamily="50" charset="-128"/>
                <a:ea typeface="HGP創英角ｺﾞｼｯｸUB" panose="020B0A00000000000000" pitchFamily="50" charset="-128"/>
              </a:rPr>
              <a:t>　　－みなし仮設は緊急時とはいえ、一種の家賃補助である。ストック</a:t>
            </a:r>
            <a:endParaRPr kumimoji="1" lang="en-US" altLang="ja-JP" sz="2000" dirty="0">
              <a:solidFill>
                <a:schemeClr val="tx2">
                  <a:lumMod val="50000"/>
                </a:schemeClr>
              </a:solidFill>
              <a:latin typeface="HGP創英角ｺﾞｼｯｸUB" panose="020B0A00000000000000" pitchFamily="50" charset="-128"/>
              <a:ea typeface="HGP創英角ｺﾞｼｯｸUB" panose="020B0A00000000000000" pitchFamily="50" charset="-128"/>
            </a:endParaRPr>
          </a:p>
          <a:p>
            <a:r>
              <a:rPr lang="en-US" altLang="ja-JP" sz="2000" dirty="0">
                <a:solidFill>
                  <a:schemeClr val="tx2">
                    <a:lumMod val="50000"/>
                  </a:schemeClr>
                </a:solidFill>
                <a:latin typeface="HGP創英角ｺﾞｼｯｸUB" panose="020B0A00000000000000" pitchFamily="50" charset="-128"/>
                <a:ea typeface="HGP創英角ｺﾞｼｯｸUB" panose="020B0A00000000000000" pitchFamily="50" charset="-128"/>
              </a:rPr>
              <a:t>       </a:t>
            </a:r>
            <a:r>
              <a:rPr kumimoji="1" lang="ja-JP" altLang="en-US" sz="2000" dirty="0">
                <a:solidFill>
                  <a:schemeClr val="tx2">
                    <a:lumMod val="50000"/>
                  </a:schemeClr>
                </a:solidFill>
                <a:latin typeface="HGP創英角ｺﾞｼｯｸUB" panose="020B0A00000000000000" pitchFamily="50" charset="-128"/>
                <a:ea typeface="HGP創英角ｺﾞｼｯｸUB" panose="020B0A00000000000000" pitchFamily="50" charset="-128"/>
              </a:rPr>
              <a:t>としての維持管理やその経営運営に対する社会的ルールを整備</a:t>
            </a:r>
            <a:endParaRPr kumimoji="1" lang="en-US" altLang="ja-JP" sz="2000" dirty="0">
              <a:solidFill>
                <a:schemeClr val="tx2">
                  <a:lumMod val="50000"/>
                </a:schemeClr>
              </a:solidFill>
              <a:latin typeface="HGP創英角ｺﾞｼｯｸUB" panose="020B0A00000000000000" pitchFamily="50" charset="-128"/>
              <a:ea typeface="HGP創英角ｺﾞｼｯｸUB" panose="020B0A00000000000000" pitchFamily="50" charset="-128"/>
            </a:endParaRPr>
          </a:p>
          <a:p>
            <a:r>
              <a:rPr lang="en-US" altLang="ja-JP" sz="2000" dirty="0">
                <a:solidFill>
                  <a:schemeClr val="tx2">
                    <a:lumMod val="50000"/>
                  </a:schemeClr>
                </a:solidFill>
                <a:latin typeface="HGP創英角ｺﾞｼｯｸUB" panose="020B0A00000000000000" pitchFamily="50" charset="-128"/>
                <a:ea typeface="HGP創英角ｺﾞｼｯｸUB" panose="020B0A00000000000000" pitchFamily="50" charset="-128"/>
              </a:rPr>
              <a:t>       </a:t>
            </a:r>
            <a:r>
              <a:rPr kumimoji="1" lang="ja-JP" altLang="en-US" sz="2000" dirty="0">
                <a:solidFill>
                  <a:schemeClr val="tx2">
                    <a:lumMod val="50000"/>
                  </a:schemeClr>
                </a:solidFill>
                <a:latin typeface="HGP創英角ｺﾞｼｯｸUB" panose="020B0A00000000000000" pitchFamily="50" charset="-128"/>
                <a:ea typeface="HGP創英角ｺﾞｼｯｸUB" panose="020B0A00000000000000" pitchFamily="50" charset="-128"/>
              </a:rPr>
              <a:t>することで家賃補助制度への足掛かりになるのではないか。</a:t>
            </a:r>
          </a:p>
          <a:p>
            <a:r>
              <a:rPr kumimoji="1" lang="ja-JP" altLang="en-US" sz="2000" dirty="0">
                <a:solidFill>
                  <a:schemeClr val="tx2">
                    <a:lumMod val="50000"/>
                  </a:schemeClr>
                </a:solidFill>
                <a:latin typeface="HGP創英角ｺﾞｼｯｸUB" panose="020B0A00000000000000" pitchFamily="50" charset="-128"/>
                <a:ea typeface="HGP創英角ｺﾞｼｯｸUB" panose="020B0A00000000000000" pitchFamily="50" charset="-128"/>
              </a:rPr>
              <a:t>　・  その後のコロナ禍やさまざまな複合災害を体験して</a:t>
            </a:r>
          </a:p>
          <a:p>
            <a:r>
              <a:rPr kumimoji="1" lang="ja-JP" altLang="en-US" sz="2000" dirty="0">
                <a:solidFill>
                  <a:schemeClr val="tx2">
                    <a:lumMod val="50000"/>
                  </a:schemeClr>
                </a:solidFill>
                <a:latin typeface="HGP創英角ｺﾞｼｯｸUB" panose="020B0A00000000000000" pitchFamily="50" charset="-128"/>
                <a:ea typeface="HGP創英角ｺﾞｼｯｸUB" panose="020B0A00000000000000" pitchFamily="50" charset="-128"/>
              </a:rPr>
              <a:t>　　  住まいを地域</a:t>
            </a:r>
            <a:r>
              <a:rPr lang="ja-JP" altLang="en-US" sz="2000" dirty="0">
                <a:solidFill>
                  <a:schemeClr val="tx2">
                    <a:lumMod val="50000"/>
                  </a:schemeClr>
                </a:solidFill>
                <a:latin typeface="HGP創英角ｺﾞｼｯｸUB" panose="020B0A00000000000000" pitchFamily="50" charset="-128"/>
                <a:ea typeface="HGP創英角ｺﾞｼｯｸUB" panose="020B0A00000000000000" pitchFamily="50" charset="-128"/>
              </a:rPr>
              <a:t>居住という視点から</a:t>
            </a:r>
            <a:r>
              <a:rPr kumimoji="1" lang="ja-JP" altLang="en-US" sz="2000" dirty="0">
                <a:solidFill>
                  <a:schemeClr val="tx2">
                    <a:lumMod val="50000"/>
                  </a:schemeClr>
                </a:solidFill>
                <a:latin typeface="HGP創英角ｺﾞｼｯｸUB" panose="020B0A00000000000000" pitchFamily="50" charset="-128"/>
                <a:ea typeface="HGP創英角ｺﾞｼｯｸUB" panose="020B0A00000000000000" pitchFamily="50" charset="-128"/>
              </a:rPr>
              <a:t>見直すことが必要になった。</a:t>
            </a:r>
          </a:p>
        </p:txBody>
      </p:sp>
      <p:pic>
        <p:nvPicPr>
          <p:cNvPr id="5" name="図 4">
            <a:extLst>
              <a:ext uri="{FF2B5EF4-FFF2-40B4-BE49-F238E27FC236}">
                <a16:creationId xmlns:a16="http://schemas.microsoft.com/office/drawing/2014/main" id="{DA0A1AA0-AD14-753F-63EF-DE7B4096AC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3834" y="1662392"/>
            <a:ext cx="1836166" cy="1377124"/>
          </a:xfrm>
          <a:prstGeom prst="rect">
            <a:avLst/>
          </a:prstGeom>
        </p:spPr>
      </p:pic>
      <p:pic>
        <p:nvPicPr>
          <p:cNvPr id="7" name="図 6">
            <a:extLst>
              <a:ext uri="{FF2B5EF4-FFF2-40B4-BE49-F238E27FC236}">
                <a16:creationId xmlns:a16="http://schemas.microsoft.com/office/drawing/2014/main" id="{E65CA28A-71C5-2A9B-38EE-BAA1B8E7AC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4271" y="3180110"/>
            <a:ext cx="2030876" cy="1523157"/>
          </a:xfrm>
          <a:prstGeom prst="rect">
            <a:avLst/>
          </a:prstGeom>
        </p:spPr>
      </p:pic>
      <p:pic>
        <p:nvPicPr>
          <p:cNvPr id="8" name="図 7">
            <a:extLst>
              <a:ext uri="{FF2B5EF4-FFF2-40B4-BE49-F238E27FC236}">
                <a16:creationId xmlns:a16="http://schemas.microsoft.com/office/drawing/2014/main" id="{7B759630-828E-B4B3-5710-50D619C9D4D4}"/>
              </a:ext>
            </a:extLst>
          </p:cNvPr>
          <p:cNvPicPr>
            <a:picLocks noChangeAspect="1"/>
          </p:cNvPicPr>
          <p:nvPr/>
        </p:nvPicPr>
        <p:blipFill>
          <a:blip r:embed="rId5"/>
          <a:stretch>
            <a:fillRect/>
          </a:stretch>
        </p:blipFill>
        <p:spPr>
          <a:xfrm>
            <a:off x="9936009" y="4827965"/>
            <a:ext cx="2029138" cy="1523157"/>
          </a:xfrm>
          <a:prstGeom prst="rect">
            <a:avLst/>
          </a:prstGeom>
        </p:spPr>
      </p:pic>
      <p:pic>
        <p:nvPicPr>
          <p:cNvPr id="9" name="図 8">
            <a:extLst>
              <a:ext uri="{FF2B5EF4-FFF2-40B4-BE49-F238E27FC236}">
                <a16:creationId xmlns:a16="http://schemas.microsoft.com/office/drawing/2014/main" id="{45E9FA37-F7AF-6DC6-1831-57F1FEA5AF5D}"/>
              </a:ext>
            </a:extLst>
          </p:cNvPr>
          <p:cNvPicPr>
            <a:picLocks noChangeAspect="1"/>
          </p:cNvPicPr>
          <p:nvPr/>
        </p:nvPicPr>
        <p:blipFill>
          <a:blip r:embed="rId6"/>
          <a:stretch>
            <a:fillRect/>
          </a:stretch>
        </p:blipFill>
        <p:spPr>
          <a:xfrm>
            <a:off x="10228424" y="1667621"/>
            <a:ext cx="1829193" cy="1371895"/>
          </a:xfrm>
          <a:prstGeom prst="rect">
            <a:avLst/>
          </a:prstGeom>
        </p:spPr>
      </p:pic>
    </p:spTree>
    <p:extLst>
      <p:ext uri="{BB962C8B-B14F-4D97-AF65-F5344CB8AC3E}">
        <p14:creationId xmlns:p14="http://schemas.microsoft.com/office/powerpoint/2010/main" val="3065084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74A4D5BA-43DF-DE87-CE3B-79DD04029954}"/>
              </a:ext>
            </a:extLst>
          </p:cNvPr>
          <p:cNvPicPr>
            <a:picLocks noChangeAspect="1"/>
          </p:cNvPicPr>
          <p:nvPr/>
        </p:nvPicPr>
        <p:blipFill>
          <a:blip r:embed="rId3"/>
          <a:stretch>
            <a:fillRect/>
          </a:stretch>
        </p:blipFill>
        <p:spPr>
          <a:xfrm>
            <a:off x="-99525" y="1291980"/>
            <a:ext cx="6408586" cy="4975005"/>
          </a:xfrm>
          <a:prstGeom prst="rect">
            <a:avLst/>
          </a:prstGeom>
        </p:spPr>
      </p:pic>
      <p:sp>
        <p:nvSpPr>
          <p:cNvPr id="2" name="正方形/長方形 1">
            <a:extLst>
              <a:ext uri="{FF2B5EF4-FFF2-40B4-BE49-F238E27FC236}">
                <a16:creationId xmlns:a16="http://schemas.microsoft.com/office/drawing/2014/main" id="{BEB319C2-825A-B421-2BCE-BAE2F7DAB6B4}"/>
              </a:ext>
            </a:extLst>
          </p:cNvPr>
          <p:cNvSpPr/>
          <p:nvPr/>
        </p:nvSpPr>
        <p:spPr>
          <a:xfrm>
            <a:off x="0" y="0"/>
            <a:ext cx="11976410" cy="847493"/>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HGPｺﾞｼｯｸE" panose="020B0900000000000000" pitchFamily="50" charset="-128"/>
                <a:ea typeface="HGPｺﾞｼｯｸE" panose="020B0900000000000000" pitchFamily="50" charset="-128"/>
              </a:rPr>
              <a:t>原発災害からの復興　 </a:t>
            </a:r>
            <a:r>
              <a:rPr kumimoji="1" lang="en-US" altLang="ja-JP" sz="3200" dirty="0">
                <a:latin typeface="HGPｺﾞｼｯｸE" panose="020B0900000000000000" pitchFamily="50" charset="-128"/>
                <a:ea typeface="HGPｺﾞｼｯｸE" panose="020B0900000000000000" pitchFamily="50" charset="-128"/>
              </a:rPr>
              <a:t>-</a:t>
            </a:r>
            <a:r>
              <a:rPr lang="en-US" altLang="ja-JP" sz="3200" b="1" dirty="0">
                <a:latin typeface="Times New Roman" panose="02020603050405020304" pitchFamily="18" charset="0"/>
                <a:ea typeface="HGPｺﾞｼｯｸE" panose="020B0900000000000000" pitchFamily="50" charset="-128"/>
                <a:cs typeface="Times New Roman" panose="02020603050405020304" pitchFamily="18" charset="0"/>
              </a:rPr>
              <a:t>2</a:t>
            </a:r>
            <a:endParaRPr kumimoji="1" lang="ja-JP" altLang="en-US" sz="3200" b="1" dirty="0">
              <a:latin typeface="Times New Roman" panose="02020603050405020304" pitchFamily="18" charset="0"/>
              <a:ea typeface="HGPｺﾞｼｯｸE" panose="020B0900000000000000"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7F0D8255-4C44-72FF-73C2-19FF1AB1FBC9}"/>
              </a:ext>
            </a:extLst>
          </p:cNvPr>
          <p:cNvSpPr txBox="1"/>
          <p:nvPr/>
        </p:nvSpPr>
        <p:spPr>
          <a:xfrm>
            <a:off x="7142649" y="1291980"/>
            <a:ext cx="4929675" cy="4770537"/>
          </a:xfrm>
          <a:prstGeom prst="rect">
            <a:avLst/>
          </a:prstGeom>
          <a:noFill/>
        </p:spPr>
        <p:txBody>
          <a:bodyPr wrap="square" rtlCol="0">
            <a:spAutoFit/>
          </a:bodyPr>
          <a:lstStyle/>
          <a:p>
            <a:endParaRPr kumimoji="1" lang="en-US" altLang="ja-JP" dirty="0"/>
          </a:p>
          <a:p>
            <a:endParaRPr lang="en-US" altLang="ja-JP" dirty="0"/>
          </a:p>
          <a:p>
            <a:pPr marL="457200" indent="-457200">
              <a:buAutoNum type="arabicPeriod"/>
            </a:pPr>
            <a:r>
              <a:rPr kumimoji="1" lang="ja-JP" altLang="en-US" sz="3200" dirty="0">
                <a:solidFill>
                  <a:schemeClr val="accent1">
                    <a:lumMod val="50000"/>
                  </a:schemeClr>
                </a:solidFill>
                <a:latin typeface="HGS創英角ｺﾞｼｯｸUB" panose="020B0A00000000000000" pitchFamily="50" charset="-128"/>
                <a:ea typeface="HGS創英角ｺﾞｼｯｸUB" panose="020B0A00000000000000" pitchFamily="50" charset="-128"/>
              </a:rPr>
              <a:t> 被災者・避難者の</a:t>
            </a:r>
            <a:endParaRPr kumimoji="1" lang="en-US" altLang="ja-JP" sz="3200" dirty="0">
              <a:solidFill>
                <a:schemeClr val="accent1">
                  <a:lumMod val="50000"/>
                </a:schemeClr>
              </a:solidFill>
              <a:latin typeface="HGS創英角ｺﾞｼｯｸUB" panose="020B0A00000000000000" pitchFamily="50" charset="-128"/>
              <a:ea typeface="HGS創英角ｺﾞｼｯｸUB" panose="020B0A00000000000000" pitchFamily="50" charset="-128"/>
            </a:endParaRPr>
          </a:p>
          <a:p>
            <a:r>
              <a:rPr lang="ja-JP" altLang="en-US" sz="3200" dirty="0">
                <a:solidFill>
                  <a:schemeClr val="accent1">
                    <a:lumMod val="50000"/>
                  </a:schemeClr>
                </a:solidFill>
                <a:latin typeface="HGS創英角ｺﾞｼｯｸUB" panose="020B0A00000000000000" pitchFamily="50" charset="-128"/>
                <a:ea typeface="HGS創英角ｺﾞｼｯｸUB" panose="020B0A00000000000000" pitchFamily="50" charset="-128"/>
              </a:rPr>
              <a:t>　　 </a:t>
            </a:r>
            <a:r>
              <a:rPr kumimoji="1" lang="ja-JP" altLang="en-US" sz="3200" dirty="0">
                <a:solidFill>
                  <a:schemeClr val="accent1">
                    <a:lumMod val="50000"/>
                  </a:schemeClr>
                </a:solidFill>
                <a:latin typeface="HGS創英角ｺﾞｼｯｸUB" panose="020B0A00000000000000" pitchFamily="50" charset="-128"/>
                <a:ea typeface="HGS創英角ｺﾞｼｯｸUB" panose="020B0A00000000000000" pitchFamily="50" charset="-128"/>
              </a:rPr>
              <a:t>生活と生業の再建</a:t>
            </a:r>
            <a:endParaRPr kumimoji="1" lang="en-US" altLang="ja-JP" sz="3200" dirty="0">
              <a:solidFill>
                <a:schemeClr val="accent1">
                  <a:lumMod val="50000"/>
                </a:schemeClr>
              </a:solidFill>
              <a:latin typeface="HGS創英角ｺﾞｼｯｸUB" panose="020B0A00000000000000" pitchFamily="50" charset="-128"/>
              <a:ea typeface="HGS創英角ｺﾞｼｯｸUB" panose="020B0A00000000000000" pitchFamily="50" charset="-128"/>
            </a:endParaRPr>
          </a:p>
          <a:p>
            <a:endParaRPr lang="en-US" altLang="ja-JP" sz="2800" dirty="0">
              <a:solidFill>
                <a:schemeClr val="accent1">
                  <a:lumMod val="50000"/>
                </a:schemeClr>
              </a:solidFill>
              <a:latin typeface="HGS創英角ｺﾞｼｯｸUB" panose="020B0A00000000000000" pitchFamily="50" charset="-128"/>
              <a:ea typeface="HGS創英角ｺﾞｼｯｸUB" panose="020B0A00000000000000" pitchFamily="50" charset="-128"/>
            </a:endParaRPr>
          </a:p>
          <a:p>
            <a:endParaRPr lang="en-US" altLang="ja-JP" sz="1400" dirty="0">
              <a:solidFill>
                <a:schemeClr val="accent1">
                  <a:lumMod val="50000"/>
                </a:schemeClr>
              </a:solidFill>
              <a:latin typeface="HGS創英角ｺﾞｼｯｸUB" panose="020B0A00000000000000" pitchFamily="50" charset="-128"/>
              <a:ea typeface="HGS創英角ｺﾞｼｯｸUB" panose="020B0A00000000000000" pitchFamily="50" charset="-128"/>
            </a:endParaRPr>
          </a:p>
          <a:p>
            <a:pPr marL="514350" indent="-514350">
              <a:buAutoNum type="arabicPeriod" startAt="2"/>
            </a:pPr>
            <a:r>
              <a:rPr lang="ja-JP" altLang="en-US" sz="3200" dirty="0">
                <a:solidFill>
                  <a:schemeClr val="accent1">
                    <a:lumMod val="50000"/>
                  </a:schemeClr>
                </a:solidFill>
                <a:latin typeface="HGS創英角ｺﾞｼｯｸUB" panose="020B0A00000000000000" pitchFamily="50" charset="-128"/>
                <a:ea typeface="HGS創英角ｺﾞｼｯｸUB" panose="020B0A00000000000000" pitchFamily="50" charset="-128"/>
              </a:rPr>
              <a:t>ふるさとの復興と</a:t>
            </a:r>
            <a:endParaRPr lang="en-US" altLang="ja-JP" sz="3200" dirty="0">
              <a:solidFill>
                <a:schemeClr val="accent1">
                  <a:lumMod val="50000"/>
                </a:schemeClr>
              </a:solidFill>
              <a:latin typeface="HGS創英角ｺﾞｼｯｸUB" panose="020B0A00000000000000" pitchFamily="50" charset="-128"/>
              <a:ea typeface="HGS創英角ｺﾞｼｯｸUB" panose="020B0A00000000000000" pitchFamily="50" charset="-128"/>
            </a:endParaRPr>
          </a:p>
          <a:p>
            <a:r>
              <a:rPr lang="ja-JP" altLang="en-US" sz="3200" dirty="0">
                <a:solidFill>
                  <a:schemeClr val="accent1">
                    <a:lumMod val="50000"/>
                  </a:schemeClr>
                </a:solidFill>
                <a:latin typeface="HGS創英角ｺﾞｼｯｸUB" panose="020B0A00000000000000" pitchFamily="50" charset="-128"/>
                <a:ea typeface="HGS創英角ｺﾞｼｯｸUB" panose="020B0A00000000000000" pitchFamily="50" charset="-128"/>
              </a:rPr>
              <a:t>　　 地域社会の再生</a:t>
            </a:r>
            <a:endParaRPr lang="en-US" altLang="ja-JP" sz="3200" dirty="0">
              <a:solidFill>
                <a:schemeClr val="accent1">
                  <a:lumMod val="50000"/>
                </a:schemeClr>
              </a:solidFill>
              <a:latin typeface="HGS創英角ｺﾞｼｯｸUB" panose="020B0A00000000000000" pitchFamily="50" charset="-128"/>
              <a:ea typeface="HGS創英角ｺﾞｼｯｸUB" panose="020B0A00000000000000" pitchFamily="50" charset="-128"/>
            </a:endParaRPr>
          </a:p>
          <a:p>
            <a:endParaRPr lang="en-US" altLang="ja-JP" sz="1000" dirty="0">
              <a:solidFill>
                <a:schemeClr val="accent1">
                  <a:lumMod val="50000"/>
                </a:schemeClr>
              </a:solidFill>
              <a:latin typeface="HGS創英角ｺﾞｼｯｸUB" panose="020B0A00000000000000" pitchFamily="50" charset="-128"/>
              <a:ea typeface="HGS創英角ｺﾞｼｯｸUB" panose="020B0A00000000000000" pitchFamily="50" charset="-128"/>
            </a:endParaRPr>
          </a:p>
          <a:p>
            <a:endParaRPr lang="en-US" altLang="ja-JP" sz="2800" dirty="0">
              <a:solidFill>
                <a:schemeClr val="accent1">
                  <a:lumMod val="50000"/>
                </a:schemeClr>
              </a:solidFill>
              <a:latin typeface="HGS創英角ｺﾞｼｯｸUB" panose="020B0A00000000000000" pitchFamily="50" charset="-128"/>
              <a:ea typeface="HGS創英角ｺﾞｼｯｸUB" panose="020B0A00000000000000" pitchFamily="50" charset="-128"/>
            </a:endParaRPr>
          </a:p>
          <a:p>
            <a:r>
              <a:rPr lang="en-US" altLang="ja-JP" sz="2800" dirty="0">
                <a:solidFill>
                  <a:schemeClr val="accent1">
                    <a:lumMod val="50000"/>
                  </a:schemeClr>
                </a:solidFill>
                <a:latin typeface="HGS創英角ｺﾞｼｯｸUB" panose="020B0A00000000000000" pitchFamily="50" charset="-128"/>
                <a:ea typeface="HGS創英角ｺﾞｼｯｸUB" panose="020B0A00000000000000" pitchFamily="50" charset="-128"/>
              </a:rPr>
              <a:t>3.  </a:t>
            </a:r>
            <a:r>
              <a:rPr lang="ja-JP" altLang="en-US" sz="3200" dirty="0">
                <a:solidFill>
                  <a:schemeClr val="accent1">
                    <a:lumMod val="50000"/>
                  </a:schemeClr>
                </a:solidFill>
                <a:latin typeface="HGS創英角ｺﾞｼｯｸUB" panose="020B0A00000000000000" pitchFamily="50" charset="-128"/>
                <a:ea typeface="HGS創英角ｺﾞｼｯｸUB" panose="020B0A00000000000000" pitchFamily="50" charset="-128"/>
              </a:rPr>
              <a:t>原発事故の収束と廃炉</a:t>
            </a:r>
            <a:endParaRPr lang="en-US" altLang="ja-JP" sz="3200" dirty="0">
              <a:solidFill>
                <a:schemeClr val="accent1">
                  <a:lumMod val="50000"/>
                </a:schemeClr>
              </a:solidFill>
              <a:latin typeface="HGS創英角ｺﾞｼｯｸUB" panose="020B0A00000000000000" pitchFamily="50" charset="-128"/>
              <a:ea typeface="HGS創英角ｺﾞｼｯｸUB" panose="020B0A00000000000000" pitchFamily="50" charset="-128"/>
            </a:endParaRPr>
          </a:p>
          <a:p>
            <a:endParaRPr lang="en-US" altLang="ja-JP" sz="2800" dirty="0">
              <a:latin typeface="HGPｺﾞｼｯｸE" panose="020B0900000000000000" pitchFamily="50" charset="-128"/>
              <a:ea typeface="HGPｺﾞｼｯｸE" panose="020B0900000000000000" pitchFamily="50" charset="-128"/>
            </a:endParaRPr>
          </a:p>
        </p:txBody>
      </p:sp>
      <p:sp>
        <p:nvSpPr>
          <p:cNvPr id="12" name="矢印: 右 11">
            <a:extLst>
              <a:ext uri="{FF2B5EF4-FFF2-40B4-BE49-F238E27FC236}">
                <a16:creationId xmlns:a16="http://schemas.microsoft.com/office/drawing/2014/main" id="{E012BECD-C102-1703-ECE7-797B3549E081}"/>
              </a:ext>
            </a:extLst>
          </p:cNvPr>
          <p:cNvSpPr/>
          <p:nvPr/>
        </p:nvSpPr>
        <p:spPr>
          <a:xfrm>
            <a:off x="6286822" y="1628076"/>
            <a:ext cx="773750" cy="1025913"/>
          </a:xfrm>
          <a:prstGeom prst="righ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E10C6043-C0F9-26B6-47A8-478CB1FE0FC1}"/>
              </a:ext>
            </a:extLst>
          </p:cNvPr>
          <p:cNvSpPr/>
          <p:nvPr/>
        </p:nvSpPr>
        <p:spPr>
          <a:xfrm>
            <a:off x="6286822" y="3266525"/>
            <a:ext cx="855827" cy="1025913"/>
          </a:xfrm>
          <a:prstGeom prst="rightArrow">
            <a:avLst>
              <a:gd name="adj1" fmla="val 50000"/>
              <a:gd name="adj2" fmla="val 55765"/>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右 17">
            <a:extLst>
              <a:ext uri="{FF2B5EF4-FFF2-40B4-BE49-F238E27FC236}">
                <a16:creationId xmlns:a16="http://schemas.microsoft.com/office/drawing/2014/main" id="{53688E76-22D4-1B30-376B-DF8972F36D4B}"/>
              </a:ext>
            </a:extLst>
          </p:cNvPr>
          <p:cNvSpPr/>
          <p:nvPr/>
        </p:nvSpPr>
        <p:spPr>
          <a:xfrm>
            <a:off x="6309061" y="4764291"/>
            <a:ext cx="893426" cy="1025913"/>
          </a:xfrm>
          <a:prstGeom prst="righ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楕円 2">
            <a:extLst>
              <a:ext uri="{FF2B5EF4-FFF2-40B4-BE49-F238E27FC236}">
                <a16:creationId xmlns:a16="http://schemas.microsoft.com/office/drawing/2014/main" id="{95C64584-219B-E7A5-30B7-7270187CAA68}"/>
              </a:ext>
            </a:extLst>
          </p:cNvPr>
          <p:cNvSpPr/>
          <p:nvPr/>
        </p:nvSpPr>
        <p:spPr>
          <a:xfrm>
            <a:off x="3200400" y="1460029"/>
            <a:ext cx="4453425" cy="1534183"/>
          </a:xfrm>
          <a:prstGeom prst="ellipse">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a:extLst>
              <a:ext uri="{FF2B5EF4-FFF2-40B4-BE49-F238E27FC236}">
                <a16:creationId xmlns:a16="http://schemas.microsoft.com/office/drawing/2014/main" id="{27D2CB44-4C06-C7E6-6840-28FC52D979A0}"/>
              </a:ext>
            </a:extLst>
          </p:cNvPr>
          <p:cNvSpPr/>
          <p:nvPr/>
        </p:nvSpPr>
        <p:spPr>
          <a:xfrm>
            <a:off x="3200398" y="3162259"/>
            <a:ext cx="4453425" cy="1358271"/>
          </a:xfrm>
          <a:prstGeom prst="ellipse">
            <a:avLst/>
          </a:prstGeom>
          <a:solidFill>
            <a:srgbClr val="66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6C34BC25-3FF0-C2DD-CEF7-9777EF3FF023}"/>
              </a:ext>
            </a:extLst>
          </p:cNvPr>
          <p:cNvSpPr/>
          <p:nvPr/>
        </p:nvSpPr>
        <p:spPr>
          <a:xfrm>
            <a:off x="3200397" y="4708027"/>
            <a:ext cx="4507051" cy="1354490"/>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矢印: 左 6">
            <a:extLst>
              <a:ext uri="{FF2B5EF4-FFF2-40B4-BE49-F238E27FC236}">
                <a16:creationId xmlns:a16="http://schemas.microsoft.com/office/drawing/2014/main" id="{29B508C4-A68C-63E1-B1D5-5917C3FD15D8}"/>
              </a:ext>
            </a:extLst>
          </p:cNvPr>
          <p:cNvSpPr/>
          <p:nvPr/>
        </p:nvSpPr>
        <p:spPr>
          <a:xfrm>
            <a:off x="6539355" y="1793695"/>
            <a:ext cx="893426" cy="815155"/>
          </a:xfrm>
          <a:prstGeom prst="left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左 7">
            <a:extLst>
              <a:ext uri="{FF2B5EF4-FFF2-40B4-BE49-F238E27FC236}">
                <a16:creationId xmlns:a16="http://schemas.microsoft.com/office/drawing/2014/main" id="{D6B2B45B-7B01-D604-A55A-CB977B5B4C3E}"/>
              </a:ext>
            </a:extLst>
          </p:cNvPr>
          <p:cNvSpPr/>
          <p:nvPr/>
        </p:nvSpPr>
        <p:spPr>
          <a:xfrm>
            <a:off x="6576954" y="3358780"/>
            <a:ext cx="855827" cy="913782"/>
          </a:xfrm>
          <a:prstGeom prst="left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左 8">
            <a:extLst>
              <a:ext uri="{FF2B5EF4-FFF2-40B4-BE49-F238E27FC236}">
                <a16:creationId xmlns:a16="http://schemas.microsoft.com/office/drawing/2014/main" id="{CE669ED4-576B-CA56-6B38-4D4F02ED4626}"/>
              </a:ext>
            </a:extLst>
          </p:cNvPr>
          <p:cNvSpPr/>
          <p:nvPr/>
        </p:nvSpPr>
        <p:spPr>
          <a:xfrm>
            <a:off x="6510980" y="4965017"/>
            <a:ext cx="893426" cy="825187"/>
          </a:xfrm>
          <a:prstGeom prst="left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E55B203D-3ED8-E82E-4DDA-73CAD4869C0A}"/>
              </a:ext>
            </a:extLst>
          </p:cNvPr>
          <p:cNvSpPr txBox="1"/>
          <p:nvPr/>
        </p:nvSpPr>
        <p:spPr>
          <a:xfrm>
            <a:off x="3347474" y="1912983"/>
            <a:ext cx="3199728" cy="584775"/>
          </a:xfrm>
          <a:prstGeom prst="rect">
            <a:avLst/>
          </a:prstGeom>
          <a:noFill/>
        </p:spPr>
        <p:txBody>
          <a:bodyPr wrap="square" rtlCol="0">
            <a:spAutoFit/>
          </a:bodyPr>
          <a:lstStyle/>
          <a:p>
            <a:r>
              <a:rPr kumimoji="1" lang="ja-JP" altLang="en-US" sz="3200" dirty="0">
                <a:latin typeface="HGP創英角ｺﾞｼｯｸUB" panose="020B0A00000000000000" pitchFamily="50" charset="-128"/>
                <a:ea typeface="HGP創英角ｺﾞｼｯｸUB" panose="020B0A00000000000000" pitchFamily="50" charset="-128"/>
              </a:rPr>
              <a:t>　　　　</a:t>
            </a:r>
            <a:r>
              <a:rPr kumimoji="1" lang="ja-JP" altLang="en-US" sz="3200" dirty="0">
                <a:solidFill>
                  <a:schemeClr val="bg1"/>
                </a:solidFill>
                <a:latin typeface="HGP創英角ｺﾞｼｯｸUB" panose="020B0A00000000000000" pitchFamily="50" charset="-128"/>
                <a:ea typeface="HGP創英角ｺﾞｼｯｸUB" panose="020B0A00000000000000" pitchFamily="50" charset="-128"/>
              </a:rPr>
              <a:t>生活の質</a:t>
            </a:r>
          </a:p>
        </p:txBody>
      </p:sp>
      <p:sp>
        <p:nvSpPr>
          <p:cNvPr id="11" name="テキスト ボックス 10">
            <a:extLst>
              <a:ext uri="{FF2B5EF4-FFF2-40B4-BE49-F238E27FC236}">
                <a16:creationId xmlns:a16="http://schemas.microsoft.com/office/drawing/2014/main" id="{6827A06F-7389-BB3A-F21E-6FA18A103DD3}"/>
              </a:ext>
            </a:extLst>
          </p:cNvPr>
          <p:cNvSpPr txBox="1"/>
          <p:nvPr/>
        </p:nvSpPr>
        <p:spPr>
          <a:xfrm>
            <a:off x="2905622" y="3558732"/>
            <a:ext cx="3633733" cy="584775"/>
          </a:xfrm>
          <a:prstGeom prst="rect">
            <a:avLst/>
          </a:prstGeom>
          <a:noFill/>
        </p:spPr>
        <p:txBody>
          <a:bodyPr wrap="square" rtlCol="0">
            <a:spAutoFit/>
          </a:bodyPr>
          <a:lstStyle/>
          <a:p>
            <a:r>
              <a:rPr kumimoji="1" lang="ja-JP" altLang="en-US" sz="3200" dirty="0">
                <a:latin typeface="HGP創英角ｺﾞｼｯｸUB" panose="020B0A00000000000000" pitchFamily="50" charset="-128"/>
                <a:ea typeface="HGP創英角ｺﾞｼｯｸUB" panose="020B0A00000000000000" pitchFamily="50" charset="-128"/>
              </a:rPr>
              <a:t>　　</a:t>
            </a:r>
            <a:r>
              <a:rPr kumimoji="1" lang="ja-JP" altLang="en-US" sz="3200" dirty="0">
                <a:solidFill>
                  <a:schemeClr val="bg1"/>
                </a:solidFill>
                <a:latin typeface="HGP創英角ｺﾞｼｯｸUB" panose="020B0A00000000000000" pitchFamily="50" charset="-128"/>
                <a:ea typeface="HGP創英角ｺﾞｼｯｸUB" panose="020B0A00000000000000" pitchFamily="50" charset="-128"/>
              </a:rPr>
              <a:t>コミュニティの質</a:t>
            </a:r>
          </a:p>
        </p:txBody>
      </p:sp>
      <p:sp>
        <p:nvSpPr>
          <p:cNvPr id="13" name="テキスト ボックス 12">
            <a:extLst>
              <a:ext uri="{FF2B5EF4-FFF2-40B4-BE49-F238E27FC236}">
                <a16:creationId xmlns:a16="http://schemas.microsoft.com/office/drawing/2014/main" id="{1817E6B8-6B94-407F-5C9C-3EC9061C9C08}"/>
              </a:ext>
            </a:extLst>
          </p:cNvPr>
          <p:cNvSpPr txBox="1"/>
          <p:nvPr/>
        </p:nvSpPr>
        <p:spPr>
          <a:xfrm>
            <a:off x="3981438" y="5031292"/>
            <a:ext cx="2488503" cy="584775"/>
          </a:xfrm>
          <a:prstGeom prst="rect">
            <a:avLst/>
          </a:prstGeom>
          <a:noFill/>
        </p:spPr>
        <p:txBody>
          <a:bodyPr wrap="square" rtlCol="0">
            <a:spAutoFit/>
          </a:bodyPr>
          <a:lstStyle/>
          <a:p>
            <a:r>
              <a:rPr kumimoji="1" lang="ja-JP" altLang="en-US" sz="3200" dirty="0">
                <a:solidFill>
                  <a:schemeClr val="bg1"/>
                </a:solidFill>
                <a:latin typeface="HGP創英角ｺﾞｼｯｸUB" panose="020B0A00000000000000" pitchFamily="50" charset="-128"/>
                <a:ea typeface="HGP創英角ｺﾞｼｯｸUB" panose="020B0A00000000000000" pitchFamily="50" charset="-128"/>
              </a:rPr>
              <a:t>　　環境の質</a:t>
            </a:r>
          </a:p>
        </p:txBody>
      </p:sp>
    </p:spTree>
    <p:extLst>
      <p:ext uri="{BB962C8B-B14F-4D97-AF65-F5344CB8AC3E}">
        <p14:creationId xmlns:p14="http://schemas.microsoft.com/office/powerpoint/2010/main" val="238056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4"/>
          <p:cNvSpPr>
            <a:spLocks noChangeArrowheads="1"/>
          </p:cNvSpPr>
          <p:nvPr/>
        </p:nvSpPr>
        <p:spPr bwMode="auto">
          <a:xfrm>
            <a:off x="152400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a:ln>
                  <a:noFill/>
                </a:ln>
                <a:solidFill>
                  <a:srgbClr val="FFFFFF"/>
                </a:solidFill>
                <a:effectLst/>
                <a:uLnTx/>
                <a:uFillTx/>
                <a:latin typeface="Arial" charset="0"/>
                <a:ea typeface="HGP創英角ｺﾞｼｯｸUB" pitchFamily="50" charset="-128"/>
                <a:cs typeface="+mn-cs"/>
              </a:rPr>
              <a:t>東日本大震災</a:t>
            </a:r>
            <a:r>
              <a:rPr kumimoji="1" lang="ja-JP" altLang="en-US" sz="2400" b="0" i="0" u="none" strike="noStrike" kern="1200" cap="none" spc="0" normalizeH="0" baseline="0" noProof="0">
                <a:ln>
                  <a:noFill/>
                </a:ln>
                <a:solidFill>
                  <a:srgbClr val="FFFFFF"/>
                </a:solidFill>
                <a:effectLst/>
                <a:uLnTx/>
                <a:uFillTx/>
                <a:latin typeface="Arial" charset="0"/>
                <a:ea typeface="HGP創英角ｺﾞｼｯｸUB" pitchFamily="50" charset="-128"/>
                <a:cs typeface="+mn-cs"/>
              </a:rPr>
              <a:t>－その特質②</a:t>
            </a:r>
            <a:endParaRPr kumimoji="1" lang="ja-JP" altLang="en-US" sz="3600" b="0" i="0" u="none" strike="noStrike" kern="1200" cap="none" spc="0" normalizeH="0" baseline="0" noProof="0">
              <a:ln>
                <a:noFill/>
              </a:ln>
              <a:solidFill>
                <a:srgbClr val="FFFFFF"/>
              </a:solidFill>
              <a:effectLst/>
              <a:uLnTx/>
              <a:uFillTx/>
              <a:latin typeface="Arial" charset="0"/>
              <a:ea typeface="HGP創英角ｺﾞｼｯｸUB" pitchFamily="50" charset="-128"/>
              <a:cs typeface="+mn-cs"/>
            </a:endParaRPr>
          </a:p>
        </p:txBody>
      </p:sp>
      <p:sp>
        <p:nvSpPr>
          <p:cNvPr id="25" name="ホームベース 24"/>
          <p:cNvSpPr/>
          <p:nvPr/>
        </p:nvSpPr>
        <p:spPr>
          <a:xfrm>
            <a:off x="3787926" y="3267418"/>
            <a:ext cx="2935840" cy="434975"/>
          </a:xfrm>
          <a:prstGeom prst="homePlat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Calibri"/>
              <a:ea typeface="ＭＳ Ｐゴシック" panose="020B0600070205080204" pitchFamily="50" charset="-128"/>
              <a:cs typeface="+mn-cs"/>
            </a:endParaRPr>
          </a:p>
        </p:txBody>
      </p:sp>
      <p:sp>
        <p:nvSpPr>
          <p:cNvPr id="12327" name="Rectangle 4"/>
          <p:cNvSpPr>
            <a:spLocks noChangeArrowheads="1"/>
          </p:cNvSpPr>
          <p:nvPr/>
        </p:nvSpPr>
        <p:spPr bwMode="auto">
          <a:xfrm>
            <a:off x="21105" y="0"/>
            <a:ext cx="12192000" cy="748313"/>
          </a:xfrm>
          <a:prstGeom prst="rect">
            <a:avLst/>
          </a:prstGeom>
          <a:solidFill>
            <a:srgbClr val="002060"/>
          </a:solidFill>
          <a:ln>
            <a:noFill/>
          </a:ln>
        </p:spPr>
        <p:txBody>
          <a:bodyPr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i="0" u="none" strike="noStrike" kern="1200" cap="none" spc="0" normalizeH="0" baseline="0" noProof="0" dirty="0">
                <a:ln>
                  <a:noFill/>
                </a:ln>
                <a:solidFill>
                  <a:prstClr val="white"/>
                </a:solidFill>
                <a:effectLst/>
                <a:uLnTx/>
                <a:uFillTx/>
                <a:latin typeface="Times New Roman" panose="02020603050405020304" pitchFamily="18" charset="0"/>
                <a:ea typeface="HGP創英角ｺﾞｼｯｸUB" pitchFamily="50" charset="-128"/>
                <a:cs typeface="Times New Roman" panose="02020603050405020304" pitchFamily="18" charset="0"/>
              </a:rPr>
              <a:t>原発災害からの復興　</a:t>
            </a:r>
            <a:r>
              <a:rPr kumimoji="1" lang="en-US" altLang="ja-JP" i="0" u="none" strike="noStrike" kern="1200" cap="none" spc="0" normalizeH="0" baseline="0" noProof="0" dirty="0">
                <a:ln>
                  <a:noFill/>
                </a:ln>
                <a:solidFill>
                  <a:prstClr val="white"/>
                </a:solidFill>
                <a:effectLst/>
                <a:uLnTx/>
                <a:uFillTx/>
                <a:latin typeface="Times New Roman" panose="02020603050405020304" pitchFamily="18" charset="0"/>
                <a:ea typeface="HGP創英角ｺﾞｼｯｸUB" pitchFamily="50" charset="-128"/>
                <a:cs typeface="Times New Roman" panose="02020603050405020304" pitchFamily="18" charset="0"/>
              </a:rPr>
              <a:t>-</a:t>
            </a:r>
            <a:r>
              <a:rPr lang="en-US" altLang="ja-JP" b="1" dirty="0">
                <a:solidFill>
                  <a:prstClr val="white"/>
                </a:solidFill>
                <a:latin typeface="Times New Roman" panose="02020603050405020304" pitchFamily="18" charset="0"/>
                <a:ea typeface="HGP創英角ｺﾞｼｯｸUB" pitchFamily="50" charset="-128"/>
                <a:cs typeface="Times New Roman" panose="02020603050405020304" pitchFamily="18" charset="0"/>
              </a:rPr>
              <a:t>3</a:t>
            </a:r>
            <a:endParaRPr kumimoji="1" lang="ja-JP" altLang="en-US" b="1" i="0" u="none" strike="noStrike" kern="1200" cap="none" spc="0" normalizeH="0" baseline="0" noProof="0" dirty="0">
              <a:ln>
                <a:noFill/>
              </a:ln>
              <a:solidFill>
                <a:prstClr val="white"/>
              </a:solidFill>
              <a:effectLst/>
              <a:uLnTx/>
              <a:uFillTx/>
              <a:latin typeface="Times New Roman" panose="02020603050405020304" pitchFamily="18" charset="0"/>
              <a:ea typeface="HGP創英角ｺﾞｼｯｸUB" pitchFamily="50" charset="-128"/>
              <a:cs typeface="Times New Roman" panose="02020603050405020304" pitchFamily="18" charset="0"/>
            </a:endParaRPr>
          </a:p>
        </p:txBody>
      </p:sp>
      <p:sp>
        <p:nvSpPr>
          <p:cNvPr id="23" name="テキスト ボックス 22"/>
          <p:cNvSpPr txBox="1">
            <a:spLocks noChangeArrowheads="1"/>
          </p:cNvSpPr>
          <p:nvPr/>
        </p:nvSpPr>
        <p:spPr bwMode="auto">
          <a:xfrm>
            <a:off x="1186606" y="5882404"/>
            <a:ext cx="28336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HGP創英角ｺﾞｼｯｸUB" pitchFamily="50" charset="-128"/>
                <a:ea typeface="HGP創英角ｺﾞｼｯｸUB" pitchFamily="50" charset="-128"/>
                <a:cs typeface="+mn-cs"/>
              </a:rPr>
              <a:t>原発事故収束・廃炉</a:t>
            </a:r>
          </a:p>
        </p:txBody>
      </p:sp>
      <p:sp>
        <p:nvSpPr>
          <p:cNvPr id="12328" name="テキスト ボックス 10"/>
          <p:cNvSpPr txBox="1">
            <a:spLocks noChangeArrowheads="1"/>
          </p:cNvSpPr>
          <p:nvPr/>
        </p:nvSpPr>
        <p:spPr bwMode="auto">
          <a:xfrm>
            <a:off x="1228655" y="3154074"/>
            <a:ext cx="21351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HGP創英角ｺﾞｼｯｸUB" pitchFamily="50" charset="-128"/>
                <a:ea typeface="HGP創英角ｺﾞｼｯｸUB" pitchFamily="50" charset="-128"/>
                <a:cs typeface="+mn-cs"/>
              </a:rPr>
              <a:t>るさとの</a:t>
            </a:r>
            <a:r>
              <a:rPr lang="ja-JP" altLang="en-US" sz="2000" b="1" dirty="0">
                <a:solidFill>
                  <a:srgbClr val="FFFFFF"/>
                </a:solidFill>
                <a:latin typeface="HGP創英角ｺﾞｼｯｸUB" pitchFamily="50" charset="-128"/>
                <a:ea typeface="HGP創英角ｺﾞｼｯｸUB" pitchFamily="50" charset="-128"/>
              </a:rPr>
              <a:t>再生</a:t>
            </a:r>
            <a:endParaRPr kumimoji="1" lang="ja-JP" altLang="en-US" sz="2000" b="1" i="0" u="none" strike="noStrike" kern="1200" cap="none" spc="0" normalizeH="0" baseline="0" noProof="0" dirty="0">
              <a:ln>
                <a:noFill/>
              </a:ln>
              <a:solidFill>
                <a:srgbClr val="FFFFFF"/>
              </a:solidFill>
              <a:effectLst/>
              <a:uLnTx/>
              <a:uFillTx/>
              <a:latin typeface="HGP創英角ｺﾞｼｯｸUB" pitchFamily="50" charset="-128"/>
              <a:ea typeface="HGP創英角ｺﾞｼｯｸUB" pitchFamily="50" charset="-128"/>
              <a:cs typeface="+mn-cs"/>
            </a:endParaRPr>
          </a:p>
        </p:txBody>
      </p:sp>
      <p:sp>
        <p:nvSpPr>
          <p:cNvPr id="24" name="テキスト ボックス 23"/>
          <p:cNvSpPr txBox="1"/>
          <p:nvPr/>
        </p:nvSpPr>
        <p:spPr>
          <a:xfrm>
            <a:off x="1210277" y="940198"/>
            <a:ext cx="300768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a:solidFill>
                  <a:prstClr val="white"/>
                </a:solidFill>
                <a:latin typeface="HGP創英角ｺﾞｼｯｸUB" panose="020B0900000000000000" pitchFamily="50" charset="-128"/>
                <a:ea typeface="HGP創英角ｺﾞｼｯｸUB" panose="020B0900000000000000" pitchFamily="50" charset="-128"/>
              </a:rPr>
              <a:t>被災者の生活・生業再</a:t>
            </a:r>
            <a:endParaRPr kumimoji="1" lang="ja-JP" altLang="en-US" sz="2000" b="1"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2337" name="吹き出し: 円形 12336">
            <a:extLst>
              <a:ext uri="{FF2B5EF4-FFF2-40B4-BE49-F238E27FC236}">
                <a16:creationId xmlns:a16="http://schemas.microsoft.com/office/drawing/2014/main" id="{43159BBF-DCCF-41EF-A9B8-3AA609775715}"/>
              </a:ext>
            </a:extLst>
          </p:cNvPr>
          <p:cNvSpPr/>
          <p:nvPr/>
        </p:nvSpPr>
        <p:spPr>
          <a:xfrm>
            <a:off x="6599885" y="4938778"/>
            <a:ext cx="45719" cy="4571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 name="テキスト ボックス 1">
            <a:extLst>
              <a:ext uri="{FF2B5EF4-FFF2-40B4-BE49-F238E27FC236}">
                <a16:creationId xmlns:a16="http://schemas.microsoft.com/office/drawing/2014/main" id="{2BD606A7-7F4F-9152-18ED-49C002BA231F}"/>
              </a:ext>
            </a:extLst>
          </p:cNvPr>
          <p:cNvSpPr txBox="1"/>
          <p:nvPr/>
        </p:nvSpPr>
        <p:spPr>
          <a:xfrm>
            <a:off x="137651" y="902026"/>
            <a:ext cx="11916697" cy="954107"/>
          </a:xfrm>
          <a:prstGeom prst="rect">
            <a:avLst/>
          </a:prstGeom>
          <a:noFill/>
        </p:spPr>
        <p:txBody>
          <a:bodyPr wrap="square" rtlCol="0">
            <a:spAutoFit/>
          </a:bodyPr>
          <a:lstStyle/>
          <a:p>
            <a:r>
              <a:rPr lang="ja-JP" altLang="en-US" sz="2000" dirty="0">
                <a:solidFill>
                  <a:schemeClr val="tx2">
                    <a:lumMod val="50000"/>
                  </a:schemeClr>
                </a:solidFill>
                <a:latin typeface="HGP創英角ｺﾞｼｯｸUB" panose="020B0A00000000000000" pitchFamily="50" charset="-128"/>
                <a:ea typeface="HGP創英角ｺﾞｼｯｸUB" panose="020B0A00000000000000" pitchFamily="50" charset="-128"/>
              </a:rPr>
              <a:t>生活再建・ふるさと再生そして環境回復のために</a:t>
            </a:r>
            <a:r>
              <a:rPr lang="ja-JP" altLang="en-US" dirty="0">
                <a:solidFill>
                  <a:schemeClr val="tx2">
                    <a:lumMod val="50000"/>
                  </a:schemeClr>
                </a:solidFill>
                <a:latin typeface="HGP創英角ｺﾞｼｯｸUB" panose="020B0A00000000000000" pitchFamily="50" charset="-128"/>
                <a:ea typeface="HGP創英角ｺﾞｼｯｸUB" panose="020B0A00000000000000" pitchFamily="50" charset="-128"/>
              </a:rPr>
              <a:t>－</a:t>
            </a:r>
            <a:r>
              <a:rPr lang="en-US" altLang="ja-JP" sz="2000" b="1" dirty="0">
                <a:solidFill>
                  <a:schemeClr val="tx2">
                    <a:lumMod val="50000"/>
                  </a:schemeClr>
                </a:solidFill>
                <a:latin typeface="Times New Roman" panose="02020603050405020304" pitchFamily="18" charset="0"/>
                <a:ea typeface="HGP創英角ｺﾞｼｯｸUB" panose="020B0A00000000000000" pitchFamily="50" charset="-128"/>
                <a:cs typeface="Times New Roman" panose="02020603050405020304" pitchFamily="18" charset="0"/>
              </a:rPr>
              <a:t>SRGs Sustainable Recovery Goals for Fukushima</a:t>
            </a:r>
          </a:p>
          <a:p>
            <a:pPr marL="342900" indent="-342900">
              <a:buFont typeface="Wingdings" panose="05000000000000000000" pitchFamily="2" charset="2"/>
              <a:buChar char="Ø"/>
            </a:pPr>
            <a:r>
              <a:rPr lang="ja-JP" altLang="en-US" dirty="0">
                <a:solidFill>
                  <a:schemeClr val="tx2">
                    <a:lumMod val="50000"/>
                  </a:schemeClr>
                </a:solidFill>
                <a:latin typeface="HGPｺﾞｼｯｸE" panose="020B0900000000000000" pitchFamily="50" charset="-128"/>
                <a:ea typeface="HGPｺﾞｼｯｸE" panose="020B0900000000000000" pitchFamily="50" charset="-128"/>
                <a:cs typeface="Times New Roman" panose="02020603050405020304" pitchFamily="18" charset="0"/>
              </a:rPr>
              <a:t>「生活の質」、「コミュニティの質」、「環境の質」、それぞれの項目立てと指標化</a:t>
            </a:r>
            <a:endParaRPr lang="en-US" altLang="ja-JP" dirty="0">
              <a:solidFill>
                <a:schemeClr val="tx2">
                  <a:lumMod val="50000"/>
                </a:schemeClr>
              </a:solidFill>
              <a:latin typeface="HGPｺﾞｼｯｸE" panose="020B0900000000000000" pitchFamily="50" charset="-128"/>
              <a:ea typeface="HGPｺﾞｼｯｸE" panose="020B0900000000000000" pitchFamily="50" charset="-128"/>
              <a:cs typeface="Times New Roman" panose="02020603050405020304" pitchFamily="18" charset="0"/>
            </a:endParaRPr>
          </a:p>
          <a:p>
            <a:pPr marL="342900" indent="-342900">
              <a:buFont typeface="Wingdings" panose="05000000000000000000" pitchFamily="2" charset="2"/>
              <a:buChar char="Ø"/>
            </a:pPr>
            <a:r>
              <a:rPr kumimoji="1" lang="ja-JP" altLang="en-US" dirty="0">
                <a:solidFill>
                  <a:schemeClr val="tx2">
                    <a:lumMod val="50000"/>
                  </a:schemeClr>
                </a:solidFill>
                <a:latin typeface="HGPｺﾞｼｯｸE" panose="020B0900000000000000" pitchFamily="50" charset="-128"/>
                <a:ea typeface="HGPｺﾞｼｯｸE" panose="020B0900000000000000" pitchFamily="50" charset="-128"/>
                <a:cs typeface="Times New Roman" panose="02020603050405020304" pitchFamily="18" charset="0"/>
              </a:rPr>
              <a:t>地域コミュニティ、市町村をベースに住民・行政・専門家などによる指標化と合意形成</a:t>
            </a:r>
          </a:p>
        </p:txBody>
      </p:sp>
      <p:sp>
        <p:nvSpPr>
          <p:cNvPr id="5" name="楕円 4">
            <a:extLst>
              <a:ext uri="{FF2B5EF4-FFF2-40B4-BE49-F238E27FC236}">
                <a16:creationId xmlns:a16="http://schemas.microsoft.com/office/drawing/2014/main" id="{8305059A-7CA2-FC22-29A5-24C79DDAB39B}"/>
              </a:ext>
            </a:extLst>
          </p:cNvPr>
          <p:cNvSpPr/>
          <p:nvPr/>
        </p:nvSpPr>
        <p:spPr>
          <a:xfrm>
            <a:off x="572583" y="4556760"/>
            <a:ext cx="9294431" cy="2085312"/>
          </a:xfrm>
          <a:prstGeom prst="ellipse">
            <a:avLst/>
          </a:prstGeom>
          <a:gradFill flip="none" rotWithShape="1">
            <a:gsLst>
              <a:gs pos="7000">
                <a:srgbClr val="FF9900"/>
              </a:gs>
              <a:gs pos="54000">
                <a:schemeClr val="bg1"/>
              </a:gs>
            </a:gsLst>
            <a:lin ang="16200000" scaled="1"/>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C55A9132-00A6-F400-00D8-2C167A840807}"/>
              </a:ext>
            </a:extLst>
          </p:cNvPr>
          <p:cNvSpPr/>
          <p:nvPr/>
        </p:nvSpPr>
        <p:spPr>
          <a:xfrm>
            <a:off x="3091945" y="3134270"/>
            <a:ext cx="5225216" cy="1804508"/>
          </a:xfrm>
          <a:prstGeom prst="ellipse">
            <a:avLst/>
          </a:prstGeom>
          <a:gradFill flip="none" rotWithShape="1">
            <a:gsLst>
              <a:gs pos="0">
                <a:srgbClr val="00CC00"/>
              </a:gs>
              <a:gs pos="51000">
                <a:schemeClr val="bg1"/>
              </a:gs>
            </a:gsLst>
            <a:lin ang="16200000" scaled="1"/>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CAECA9B9-C007-E492-BB8C-5DBD040BA6D9}"/>
              </a:ext>
            </a:extLst>
          </p:cNvPr>
          <p:cNvSpPr/>
          <p:nvPr/>
        </p:nvSpPr>
        <p:spPr>
          <a:xfrm>
            <a:off x="3947227" y="1989281"/>
            <a:ext cx="3382893" cy="1527007"/>
          </a:xfrm>
          <a:prstGeom prst="ellipse">
            <a:avLst/>
          </a:prstGeom>
          <a:gradFill flip="none" rotWithShape="1">
            <a:gsLst>
              <a:gs pos="0">
                <a:schemeClr val="tx2">
                  <a:lumMod val="60000"/>
                  <a:lumOff val="40000"/>
                </a:schemeClr>
              </a:gs>
              <a:gs pos="61000">
                <a:schemeClr val="bg1"/>
              </a:gs>
            </a:gsLst>
            <a:lin ang="16200000" scaled="1"/>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65133CAE-19FB-298F-B05C-8F1117BC7E24}"/>
              </a:ext>
            </a:extLst>
          </p:cNvPr>
          <p:cNvSpPr/>
          <p:nvPr/>
        </p:nvSpPr>
        <p:spPr>
          <a:xfrm>
            <a:off x="572583" y="2261807"/>
            <a:ext cx="1743739" cy="1076323"/>
          </a:xfrm>
          <a:prstGeom prst="ellipse">
            <a:avLst/>
          </a:prstGeom>
          <a:gradFill flip="none" rotWithShape="1">
            <a:gsLst>
              <a:gs pos="0">
                <a:schemeClr val="tx2">
                  <a:lumMod val="60000"/>
                  <a:lumOff val="40000"/>
                </a:schemeClr>
              </a:gs>
              <a:gs pos="64000">
                <a:schemeClr val="bg1"/>
              </a:gs>
            </a:gsLst>
            <a:lin ang="16200000" scaled="1"/>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CC5C2D78-C0B1-1B16-0652-2DF2CAAC3E1C}"/>
              </a:ext>
            </a:extLst>
          </p:cNvPr>
          <p:cNvSpPr/>
          <p:nvPr/>
        </p:nvSpPr>
        <p:spPr>
          <a:xfrm>
            <a:off x="572584" y="3495303"/>
            <a:ext cx="1863290" cy="1277511"/>
          </a:xfrm>
          <a:prstGeom prst="ellipse">
            <a:avLst/>
          </a:prstGeom>
          <a:gradFill flip="none" rotWithShape="1">
            <a:gsLst>
              <a:gs pos="0">
                <a:srgbClr val="0CC646"/>
              </a:gs>
              <a:gs pos="63000">
                <a:schemeClr val="bg1"/>
              </a:gs>
            </a:gsLst>
            <a:lin ang="16200000" scaled="1"/>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上下 10">
            <a:extLst>
              <a:ext uri="{FF2B5EF4-FFF2-40B4-BE49-F238E27FC236}">
                <a16:creationId xmlns:a16="http://schemas.microsoft.com/office/drawing/2014/main" id="{DAC98276-922D-5761-0A2A-58D558B5288E}"/>
              </a:ext>
            </a:extLst>
          </p:cNvPr>
          <p:cNvSpPr/>
          <p:nvPr/>
        </p:nvSpPr>
        <p:spPr>
          <a:xfrm>
            <a:off x="7913506" y="2149292"/>
            <a:ext cx="2240038" cy="4355623"/>
          </a:xfrm>
          <a:prstGeom prst="upDownArrow">
            <a:avLst>
              <a:gd name="adj1" fmla="val 54937"/>
              <a:gd name="adj2" fmla="val 36423"/>
            </a:avLst>
          </a:prstGeom>
          <a:solidFill>
            <a:srgbClr val="B9CDE5">
              <a:alpha val="50196"/>
            </a:srgb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136CB066-5CDB-3044-6A0F-2509927A430E}"/>
              </a:ext>
            </a:extLst>
          </p:cNvPr>
          <p:cNvSpPr txBox="1"/>
          <p:nvPr/>
        </p:nvSpPr>
        <p:spPr>
          <a:xfrm>
            <a:off x="4981462" y="1989281"/>
            <a:ext cx="1659175" cy="369332"/>
          </a:xfrm>
          <a:prstGeom prst="rect">
            <a:avLst/>
          </a:prstGeom>
          <a:noFill/>
        </p:spPr>
        <p:txBody>
          <a:bodyPr wrap="square" rtlCol="0">
            <a:spAutoFit/>
          </a:bodyPr>
          <a:lstStyle/>
          <a:p>
            <a:r>
              <a:rPr kumimoji="1" lang="ja-JP" altLang="en-US" dirty="0">
                <a:solidFill>
                  <a:schemeClr val="tx2">
                    <a:lumMod val="50000"/>
                  </a:schemeClr>
                </a:solidFill>
                <a:latin typeface="HGP創英角ｺﾞｼｯｸUB" panose="020B0A00000000000000" pitchFamily="50" charset="-128"/>
                <a:ea typeface="HGP創英角ｺﾞｼｯｸUB" panose="020B0A00000000000000" pitchFamily="50" charset="-128"/>
              </a:rPr>
              <a:t>生活の質</a:t>
            </a:r>
          </a:p>
        </p:txBody>
      </p:sp>
      <p:sp>
        <p:nvSpPr>
          <p:cNvPr id="4" name="テキスト ボックス 3">
            <a:extLst>
              <a:ext uri="{FF2B5EF4-FFF2-40B4-BE49-F238E27FC236}">
                <a16:creationId xmlns:a16="http://schemas.microsoft.com/office/drawing/2014/main" id="{49CA7A3D-09CB-03ED-53F4-8591A0E6907A}"/>
              </a:ext>
            </a:extLst>
          </p:cNvPr>
          <p:cNvSpPr txBox="1"/>
          <p:nvPr/>
        </p:nvSpPr>
        <p:spPr>
          <a:xfrm flipH="1">
            <a:off x="4786905" y="3446008"/>
            <a:ext cx="2240038" cy="369332"/>
          </a:xfrm>
          <a:prstGeom prst="rect">
            <a:avLst/>
          </a:prstGeom>
          <a:noFill/>
        </p:spPr>
        <p:txBody>
          <a:bodyPr wrap="square" rtlCol="0">
            <a:spAutoFit/>
          </a:bodyPr>
          <a:lstStyle/>
          <a:p>
            <a:r>
              <a:rPr lang="ja-JP" altLang="en-US" dirty="0">
                <a:solidFill>
                  <a:schemeClr val="tx2">
                    <a:lumMod val="50000"/>
                  </a:schemeClr>
                </a:solidFill>
                <a:latin typeface="HGP創英角ｺﾞｼｯｸUB" panose="020B0A00000000000000" pitchFamily="50" charset="-128"/>
                <a:ea typeface="HGP創英角ｺﾞｼｯｸUB" panose="020B0A00000000000000" pitchFamily="50" charset="-128"/>
              </a:rPr>
              <a:t>コミュニティの質</a:t>
            </a:r>
            <a:endParaRPr kumimoji="1" lang="ja-JP" altLang="en-US" dirty="0">
              <a:solidFill>
                <a:schemeClr val="tx2">
                  <a:lumMod val="50000"/>
                </a:schemeClr>
              </a:solidFill>
              <a:latin typeface="HGP創英角ｺﾞｼｯｸUB" panose="020B0A00000000000000" pitchFamily="50" charset="-128"/>
              <a:ea typeface="HGP創英角ｺﾞｼｯｸUB" panose="020B0A00000000000000" pitchFamily="50" charset="-128"/>
            </a:endParaRPr>
          </a:p>
        </p:txBody>
      </p:sp>
      <p:sp>
        <p:nvSpPr>
          <p:cNvPr id="9" name="テキスト ボックス 8">
            <a:extLst>
              <a:ext uri="{FF2B5EF4-FFF2-40B4-BE49-F238E27FC236}">
                <a16:creationId xmlns:a16="http://schemas.microsoft.com/office/drawing/2014/main" id="{7BF79C17-D30A-647E-8C7B-54DD81B53DF5}"/>
              </a:ext>
            </a:extLst>
          </p:cNvPr>
          <p:cNvSpPr txBox="1"/>
          <p:nvPr/>
        </p:nvSpPr>
        <p:spPr>
          <a:xfrm>
            <a:off x="5090082" y="4916216"/>
            <a:ext cx="2240038" cy="369332"/>
          </a:xfrm>
          <a:prstGeom prst="rect">
            <a:avLst/>
          </a:prstGeom>
          <a:noFill/>
        </p:spPr>
        <p:txBody>
          <a:bodyPr wrap="square" rtlCol="0">
            <a:spAutoFit/>
          </a:bodyPr>
          <a:lstStyle/>
          <a:p>
            <a:r>
              <a:rPr kumimoji="1" lang="ja-JP" altLang="en-US" dirty="0">
                <a:solidFill>
                  <a:schemeClr val="tx2">
                    <a:lumMod val="50000"/>
                  </a:schemeClr>
                </a:solidFill>
                <a:latin typeface="HGP創英角ｺﾞｼｯｸUB" panose="020B0A00000000000000" pitchFamily="50" charset="-128"/>
                <a:ea typeface="HGP創英角ｺﾞｼｯｸUB" panose="020B0A00000000000000" pitchFamily="50" charset="-128"/>
              </a:rPr>
              <a:t>環境の質</a:t>
            </a:r>
          </a:p>
        </p:txBody>
      </p:sp>
      <p:sp>
        <p:nvSpPr>
          <p:cNvPr id="12" name="テキスト ボックス 11">
            <a:extLst>
              <a:ext uri="{FF2B5EF4-FFF2-40B4-BE49-F238E27FC236}">
                <a16:creationId xmlns:a16="http://schemas.microsoft.com/office/drawing/2014/main" id="{944E9112-AAE1-2621-987A-E6C3046CFFFF}"/>
              </a:ext>
            </a:extLst>
          </p:cNvPr>
          <p:cNvSpPr txBox="1"/>
          <p:nvPr/>
        </p:nvSpPr>
        <p:spPr>
          <a:xfrm>
            <a:off x="535447" y="2369387"/>
            <a:ext cx="2178671" cy="338554"/>
          </a:xfrm>
          <a:prstGeom prst="rect">
            <a:avLst/>
          </a:prstGeom>
          <a:noFill/>
        </p:spPr>
        <p:txBody>
          <a:bodyPr wrap="square" rtlCol="0">
            <a:spAutoFit/>
          </a:bodyPr>
          <a:lstStyle/>
          <a:p>
            <a:r>
              <a:rPr kumimoji="1" lang="ja-JP" altLang="en-US" sz="1600" dirty="0">
                <a:solidFill>
                  <a:schemeClr val="tx2">
                    <a:lumMod val="50000"/>
                  </a:schemeClr>
                </a:solidFill>
                <a:latin typeface="HGP創英角ｺﾞｼｯｸUB" panose="020B0A00000000000000" pitchFamily="50" charset="-128"/>
                <a:ea typeface="HGP創英角ｺﾞｼｯｸUB" panose="020B0A00000000000000" pitchFamily="50" charset="-128"/>
              </a:rPr>
              <a:t>避難先の生活の質</a:t>
            </a:r>
          </a:p>
        </p:txBody>
      </p:sp>
      <p:sp>
        <p:nvSpPr>
          <p:cNvPr id="13" name="テキスト ボックス 12">
            <a:extLst>
              <a:ext uri="{FF2B5EF4-FFF2-40B4-BE49-F238E27FC236}">
                <a16:creationId xmlns:a16="http://schemas.microsoft.com/office/drawing/2014/main" id="{18E68EC6-4345-C224-0EBB-2AAD19003871}"/>
              </a:ext>
            </a:extLst>
          </p:cNvPr>
          <p:cNvSpPr txBox="1"/>
          <p:nvPr/>
        </p:nvSpPr>
        <p:spPr>
          <a:xfrm>
            <a:off x="259467" y="3670141"/>
            <a:ext cx="2530210" cy="338554"/>
          </a:xfrm>
          <a:prstGeom prst="rect">
            <a:avLst/>
          </a:prstGeom>
          <a:noFill/>
        </p:spPr>
        <p:txBody>
          <a:bodyPr wrap="square" rtlCol="0">
            <a:spAutoFit/>
          </a:bodyPr>
          <a:lstStyle/>
          <a:p>
            <a:r>
              <a:rPr kumimoji="1" lang="ja-JP" altLang="en-US" sz="1600" dirty="0">
                <a:solidFill>
                  <a:schemeClr val="tx2">
                    <a:lumMod val="50000"/>
                  </a:schemeClr>
                </a:solidFill>
                <a:latin typeface="HGP創英角ｺﾞｼｯｸUB" panose="020B0A00000000000000" pitchFamily="50" charset="-128"/>
                <a:ea typeface="HGP創英角ｺﾞｼｯｸUB" panose="020B0A00000000000000" pitchFamily="50" charset="-128"/>
              </a:rPr>
              <a:t>避難先のコミュニティの質</a:t>
            </a:r>
          </a:p>
        </p:txBody>
      </p:sp>
      <p:sp>
        <p:nvSpPr>
          <p:cNvPr id="15" name="テキスト ボックス 14">
            <a:extLst>
              <a:ext uri="{FF2B5EF4-FFF2-40B4-BE49-F238E27FC236}">
                <a16:creationId xmlns:a16="http://schemas.microsoft.com/office/drawing/2014/main" id="{A6BA683A-222C-8C3F-E89F-8DFE9B336E33}"/>
              </a:ext>
            </a:extLst>
          </p:cNvPr>
          <p:cNvSpPr txBox="1"/>
          <p:nvPr/>
        </p:nvSpPr>
        <p:spPr>
          <a:xfrm>
            <a:off x="4416815" y="2491761"/>
            <a:ext cx="2610128" cy="584775"/>
          </a:xfrm>
          <a:prstGeom prst="rect">
            <a:avLst/>
          </a:prstGeom>
          <a:noFill/>
        </p:spPr>
        <p:txBody>
          <a:bodyPr wrap="square" rtlCol="0">
            <a:spAutoFit/>
          </a:bodyPr>
          <a:lstStyle/>
          <a:p>
            <a:pPr algn="ctr"/>
            <a:r>
              <a:rPr kumimoji="1" lang="ja-JP" altLang="en-US" sz="1600" dirty="0">
                <a:solidFill>
                  <a:schemeClr val="tx2">
                    <a:lumMod val="50000"/>
                  </a:schemeClr>
                </a:solidFill>
                <a:latin typeface="HGPｺﾞｼｯｸE" panose="020B0900000000000000" pitchFamily="50" charset="-128"/>
                <a:ea typeface="HGPｺﾞｼｯｸE" panose="020B0900000000000000" pitchFamily="50" charset="-128"/>
              </a:rPr>
              <a:t>住まい、健康</a:t>
            </a:r>
            <a:r>
              <a:rPr kumimoji="1" lang="en-US" altLang="ja-JP" sz="1600" dirty="0">
                <a:solidFill>
                  <a:schemeClr val="tx2">
                    <a:lumMod val="50000"/>
                  </a:schemeClr>
                </a:solidFill>
                <a:latin typeface="HGPｺﾞｼｯｸE" panose="020B0900000000000000" pitchFamily="50" charset="-128"/>
                <a:ea typeface="HGPｺﾞｼｯｸE" panose="020B0900000000000000" pitchFamily="50" charset="-128"/>
              </a:rPr>
              <a:t>/</a:t>
            </a:r>
            <a:r>
              <a:rPr kumimoji="1" lang="ja-JP" altLang="en-US" sz="1600" dirty="0">
                <a:solidFill>
                  <a:schemeClr val="tx2">
                    <a:lumMod val="50000"/>
                  </a:schemeClr>
                </a:solidFill>
                <a:latin typeface="HGPｺﾞｼｯｸE" panose="020B0900000000000000" pitchFamily="50" charset="-128"/>
                <a:ea typeface="HGPｺﾞｼｯｸE" panose="020B0900000000000000" pitchFamily="50" charset="-128"/>
              </a:rPr>
              <a:t>福祉、教育</a:t>
            </a:r>
            <a:endParaRPr kumimoji="1" lang="en-US" altLang="ja-JP" sz="1600" dirty="0">
              <a:solidFill>
                <a:schemeClr val="tx2">
                  <a:lumMod val="50000"/>
                </a:schemeClr>
              </a:solidFill>
              <a:latin typeface="HGPｺﾞｼｯｸE" panose="020B0900000000000000" pitchFamily="50" charset="-128"/>
              <a:ea typeface="HGPｺﾞｼｯｸE" panose="020B0900000000000000" pitchFamily="50" charset="-128"/>
            </a:endParaRPr>
          </a:p>
          <a:p>
            <a:pPr algn="ctr"/>
            <a:r>
              <a:rPr lang="ja-JP" altLang="en-US" sz="1600" dirty="0">
                <a:solidFill>
                  <a:schemeClr val="tx2">
                    <a:lumMod val="50000"/>
                  </a:schemeClr>
                </a:solidFill>
                <a:latin typeface="HGPｺﾞｼｯｸE" panose="020B0900000000000000" pitchFamily="50" charset="-128"/>
                <a:ea typeface="HGPｺﾞｼｯｸE" panose="020B0900000000000000" pitchFamily="50" charset="-128"/>
              </a:rPr>
              <a:t>就業</a:t>
            </a:r>
            <a:r>
              <a:rPr lang="en-US" altLang="ja-JP" sz="1600" dirty="0">
                <a:solidFill>
                  <a:schemeClr val="tx2">
                    <a:lumMod val="50000"/>
                  </a:schemeClr>
                </a:solidFill>
                <a:latin typeface="HGPｺﾞｼｯｸE" panose="020B0900000000000000" pitchFamily="50" charset="-128"/>
                <a:ea typeface="HGPｺﾞｼｯｸE" panose="020B0900000000000000" pitchFamily="50" charset="-128"/>
              </a:rPr>
              <a:t>/</a:t>
            </a:r>
            <a:r>
              <a:rPr lang="ja-JP" altLang="en-US" sz="1600" dirty="0">
                <a:solidFill>
                  <a:schemeClr val="tx2">
                    <a:lumMod val="50000"/>
                  </a:schemeClr>
                </a:solidFill>
                <a:latin typeface="HGPｺﾞｼｯｸE" panose="020B0900000000000000" pitchFamily="50" charset="-128"/>
                <a:ea typeface="HGPｺﾞｼｯｸE" panose="020B0900000000000000" pitchFamily="50" charset="-128"/>
              </a:rPr>
              <a:t>所得、休暇、など</a:t>
            </a:r>
            <a:endParaRPr kumimoji="1" lang="ja-JP" altLang="en-US" sz="1600" dirty="0">
              <a:solidFill>
                <a:schemeClr val="tx2">
                  <a:lumMod val="50000"/>
                </a:schemeClr>
              </a:solidFill>
              <a:latin typeface="HGPｺﾞｼｯｸE" panose="020B0900000000000000" pitchFamily="50" charset="-128"/>
              <a:ea typeface="HGPｺﾞｼｯｸE" panose="020B0900000000000000" pitchFamily="50" charset="-128"/>
            </a:endParaRPr>
          </a:p>
        </p:txBody>
      </p:sp>
      <p:sp>
        <p:nvSpPr>
          <p:cNvPr id="16" name="テキスト ボックス 15">
            <a:extLst>
              <a:ext uri="{FF2B5EF4-FFF2-40B4-BE49-F238E27FC236}">
                <a16:creationId xmlns:a16="http://schemas.microsoft.com/office/drawing/2014/main" id="{5AC6D4F5-B109-FD1D-E347-FB821B35E1D4}"/>
              </a:ext>
            </a:extLst>
          </p:cNvPr>
          <p:cNvSpPr txBox="1"/>
          <p:nvPr/>
        </p:nvSpPr>
        <p:spPr>
          <a:xfrm>
            <a:off x="3445748" y="3839418"/>
            <a:ext cx="4680240" cy="830997"/>
          </a:xfrm>
          <a:prstGeom prst="rect">
            <a:avLst/>
          </a:prstGeom>
          <a:noFill/>
        </p:spPr>
        <p:txBody>
          <a:bodyPr wrap="square" rtlCol="0">
            <a:spAutoFit/>
          </a:bodyPr>
          <a:lstStyle/>
          <a:p>
            <a:pPr algn="ctr"/>
            <a:r>
              <a:rPr kumimoji="1" lang="ja-JP" altLang="en-US" sz="1600" dirty="0">
                <a:solidFill>
                  <a:schemeClr val="tx2">
                    <a:lumMod val="50000"/>
                  </a:schemeClr>
                </a:solidFill>
                <a:latin typeface="HGPｺﾞｼｯｸE" panose="020B0900000000000000" pitchFamily="50" charset="-128"/>
                <a:ea typeface="HGPｺﾞｼｯｸE" panose="020B0900000000000000" pitchFamily="50" charset="-128"/>
              </a:rPr>
              <a:t>コミュニ地の維持運営と施設管理、伝統・遺産・文化、約束ごとと役割分担、情報や意思決定への参加機会、</a:t>
            </a:r>
            <a:endParaRPr kumimoji="1" lang="en-US" altLang="ja-JP" sz="1600" dirty="0">
              <a:solidFill>
                <a:schemeClr val="tx2">
                  <a:lumMod val="50000"/>
                </a:schemeClr>
              </a:solidFill>
              <a:latin typeface="HGPｺﾞｼｯｸE" panose="020B0900000000000000" pitchFamily="50" charset="-128"/>
              <a:ea typeface="HGPｺﾞｼｯｸE" panose="020B0900000000000000" pitchFamily="50" charset="-128"/>
            </a:endParaRPr>
          </a:p>
          <a:p>
            <a:pPr algn="ctr"/>
            <a:r>
              <a:rPr lang="ja-JP" altLang="en-US" sz="1600" dirty="0">
                <a:solidFill>
                  <a:schemeClr val="tx2">
                    <a:lumMod val="50000"/>
                  </a:schemeClr>
                </a:solidFill>
                <a:latin typeface="HGPｺﾞｼｯｸE" panose="020B0900000000000000" pitchFamily="50" charset="-128"/>
                <a:ea typeface="HGPｺﾞｼｯｸE" panose="020B0900000000000000" pitchFamily="50" charset="-128"/>
              </a:rPr>
              <a:t>地域防災など</a:t>
            </a:r>
            <a:endParaRPr kumimoji="1" lang="ja-JP" altLang="en-US" sz="1600" dirty="0">
              <a:solidFill>
                <a:schemeClr val="tx2">
                  <a:lumMod val="50000"/>
                </a:schemeClr>
              </a:solidFill>
              <a:latin typeface="HGPｺﾞｼｯｸE" panose="020B0900000000000000" pitchFamily="50" charset="-128"/>
              <a:ea typeface="HGPｺﾞｼｯｸE" panose="020B0900000000000000" pitchFamily="50" charset="-128"/>
            </a:endParaRPr>
          </a:p>
        </p:txBody>
      </p:sp>
      <p:sp>
        <p:nvSpPr>
          <p:cNvPr id="17" name="テキスト ボックス 16">
            <a:extLst>
              <a:ext uri="{FF2B5EF4-FFF2-40B4-BE49-F238E27FC236}">
                <a16:creationId xmlns:a16="http://schemas.microsoft.com/office/drawing/2014/main" id="{B2E5306C-3E25-DF0E-2C0A-5643BFEB1FBE}"/>
              </a:ext>
            </a:extLst>
          </p:cNvPr>
          <p:cNvSpPr txBox="1"/>
          <p:nvPr/>
        </p:nvSpPr>
        <p:spPr>
          <a:xfrm>
            <a:off x="2707770" y="5285548"/>
            <a:ext cx="5418219" cy="830997"/>
          </a:xfrm>
          <a:prstGeom prst="rect">
            <a:avLst/>
          </a:prstGeom>
          <a:noFill/>
        </p:spPr>
        <p:txBody>
          <a:bodyPr wrap="square" rtlCol="0">
            <a:spAutoFit/>
          </a:bodyPr>
          <a:lstStyle/>
          <a:p>
            <a:pPr algn="ct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土地・森・河川湖沼の監視と管理、再生可能エネルギー、</a:t>
            </a:r>
            <a:endParaRPr kumimoji="1" lang="en-US" altLang="ja-JP"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endParaRPr>
          </a:p>
          <a:p>
            <a:pPr algn="ctr"/>
            <a:r>
              <a:rPr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インフラストラクチュア、持続可能な開発の目標（</a:t>
            </a:r>
            <a:r>
              <a:rPr lang="en-US" altLang="ja-JP" sz="1600" b="1"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SDGs</a:t>
            </a:r>
            <a:r>
              <a:rPr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a:t>
            </a:r>
            <a:endParaRPr lang="en-US" altLang="ja-JP"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endParaRPr>
          </a:p>
          <a:p>
            <a:pPr algn="ctr"/>
            <a:r>
              <a:rPr kumimoji="1" lang="ja-JP" altLang="en-US" sz="1600" dirty="0">
                <a:solidFill>
                  <a:schemeClr val="tx2">
                    <a:lumMod val="50000"/>
                  </a:schemeClr>
                </a:solidFill>
                <a:latin typeface="Times New Roman" panose="02020603050405020304" pitchFamily="18" charset="0"/>
                <a:ea typeface="HGPｺﾞｼｯｸE" panose="020B0900000000000000" pitchFamily="50" charset="-128"/>
                <a:cs typeface="Times New Roman" panose="02020603050405020304" pitchFamily="18" charset="0"/>
              </a:rPr>
              <a:t>など</a:t>
            </a:r>
          </a:p>
        </p:txBody>
      </p:sp>
      <p:sp>
        <p:nvSpPr>
          <p:cNvPr id="18" name="テキスト ボックス 17">
            <a:extLst>
              <a:ext uri="{FF2B5EF4-FFF2-40B4-BE49-F238E27FC236}">
                <a16:creationId xmlns:a16="http://schemas.microsoft.com/office/drawing/2014/main" id="{FB3F05F1-288C-7ED7-56BC-F741340C6918}"/>
              </a:ext>
            </a:extLst>
          </p:cNvPr>
          <p:cNvSpPr txBox="1"/>
          <p:nvPr/>
        </p:nvSpPr>
        <p:spPr>
          <a:xfrm rot="20783946">
            <a:off x="8527773" y="2937816"/>
            <a:ext cx="2089204" cy="369332"/>
          </a:xfrm>
          <a:prstGeom prst="rect">
            <a:avLst/>
          </a:prstGeom>
          <a:noFill/>
        </p:spPr>
        <p:txBody>
          <a:bodyPr wrap="square" rtlCol="0">
            <a:spAutoFit/>
          </a:bodyPr>
          <a:lstStyle/>
          <a:p>
            <a:r>
              <a:rPr kumimoji="1" lang="ja-JP" altLang="en-US" dirty="0">
                <a:solidFill>
                  <a:srgbClr val="993300"/>
                </a:solidFill>
                <a:latin typeface="HGP創英角ｺﾞｼｯｸUB" panose="020B0A00000000000000" pitchFamily="50" charset="-128"/>
                <a:ea typeface="HGP創英角ｺﾞｼｯｸUB" panose="020B0A00000000000000" pitchFamily="50" charset="-128"/>
              </a:rPr>
              <a:t>持続可能性</a:t>
            </a:r>
          </a:p>
        </p:txBody>
      </p:sp>
      <p:sp>
        <p:nvSpPr>
          <p:cNvPr id="19" name="テキスト ボックス 18">
            <a:extLst>
              <a:ext uri="{FF2B5EF4-FFF2-40B4-BE49-F238E27FC236}">
                <a16:creationId xmlns:a16="http://schemas.microsoft.com/office/drawing/2014/main" id="{1FDB1ADF-E44B-7FD5-12B8-77508DC533A1}"/>
              </a:ext>
            </a:extLst>
          </p:cNvPr>
          <p:cNvSpPr txBox="1"/>
          <p:nvPr/>
        </p:nvSpPr>
        <p:spPr>
          <a:xfrm rot="20685857">
            <a:off x="8566982" y="3560736"/>
            <a:ext cx="2089204" cy="369332"/>
          </a:xfrm>
          <a:prstGeom prst="rect">
            <a:avLst/>
          </a:prstGeom>
          <a:noFill/>
        </p:spPr>
        <p:txBody>
          <a:bodyPr wrap="square" rtlCol="0">
            <a:spAutoFit/>
          </a:bodyPr>
          <a:lstStyle/>
          <a:p>
            <a:r>
              <a:rPr lang="ja-JP" altLang="en-US" dirty="0">
                <a:solidFill>
                  <a:srgbClr val="993300"/>
                </a:solidFill>
                <a:latin typeface="HGP創英角ｺﾞｼｯｸUB" panose="020B0A00000000000000" pitchFamily="50" charset="-128"/>
                <a:ea typeface="HGP創英角ｺﾞｼｯｸUB" panose="020B0A00000000000000" pitchFamily="50" charset="-128"/>
              </a:rPr>
              <a:t>しなやかな回復力</a:t>
            </a:r>
          </a:p>
        </p:txBody>
      </p:sp>
      <p:sp>
        <p:nvSpPr>
          <p:cNvPr id="20" name="テキスト ボックス 19">
            <a:extLst>
              <a:ext uri="{FF2B5EF4-FFF2-40B4-BE49-F238E27FC236}">
                <a16:creationId xmlns:a16="http://schemas.microsoft.com/office/drawing/2014/main" id="{326B12AD-0D02-64DB-FD69-8C131EEAE8BD}"/>
              </a:ext>
            </a:extLst>
          </p:cNvPr>
          <p:cNvSpPr txBox="1"/>
          <p:nvPr/>
        </p:nvSpPr>
        <p:spPr>
          <a:xfrm rot="20659278">
            <a:off x="8526689" y="4278346"/>
            <a:ext cx="2011042" cy="369332"/>
          </a:xfrm>
          <a:prstGeom prst="rect">
            <a:avLst/>
          </a:prstGeom>
          <a:noFill/>
        </p:spPr>
        <p:txBody>
          <a:bodyPr wrap="square" rtlCol="0">
            <a:spAutoFit/>
          </a:bodyPr>
          <a:lstStyle/>
          <a:p>
            <a:r>
              <a:rPr kumimoji="1" lang="ja-JP" altLang="en-US" dirty="0">
                <a:solidFill>
                  <a:srgbClr val="993300"/>
                </a:solidFill>
                <a:latin typeface="HGP創英角ｺﾞｼｯｸUB" panose="020B0A00000000000000" pitchFamily="50" charset="-128"/>
                <a:ea typeface="HGP創英角ｺﾞｼｯｸUB" panose="020B0A00000000000000" pitchFamily="50" charset="-128"/>
              </a:rPr>
              <a:t>危機管理</a:t>
            </a:r>
          </a:p>
        </p:txBody>
      </p:sp>
      <p:sp>
        <p:nvSpPr>
          <p:cNvPr id="21" name="テキスト ボックス 20">
            <a:extLst>
              <a:ext uri="{FF2B5EF4-FFF2-40B4-BE49-F238E27FC236}">
                <a16:creationId xmlns:a16="http://schemas.microsoft.com/office/drawing/2014/main" id="{C2E4D1A9-4114-ED16-D74B-E59AB8BEF54D}"/>
              </a:ext>
            </a:extLst>
          </p:cNvPr>
          <p:cNvSpPr txBox="1"/>
          <p:nvPr/>
        </p:nvSpPr>
        <p:spPr>
          <a:xfrm rot="20698965">
            <a:off x="8574085" y="5010338"/>
            <a:ext cx="1694321" cy="369332"/>
          </a:xfrm>
          <a:prstGeom prst="rect">
            <a:avLst/>
          </a:prstGeom>
          <a:noFill/>
        </p:spPr>
        <p:txBody>
          <a:bodyPr wrap="square" rtlCol="0">
            <a:spAutoFit/>
          </a:bodyPr>
          <a:lstStyle/>
          <a:p>
            <a:r>
              <a:rPr kumimoji="1" lang="ja-JP" altLang="en-US" dirty="0">
                <a:solidFill>
                  <a:srgbClr val="993300"/>
                </a:solidFill>
                <a:latin typeface="HGP創英角ｺﾞｼｯｸUB" panose="020B0A00000000000000" pitchFamily="50" charset="-128"/>
                <a:ea typeface="HGP創英角ｺﾞｼｯｸUB" panose="020B0A00000000000000" pitchFamily="50" charset="-128"/>
              </a:rPr>
              <a:t>地域力の構築</a:t>
            </a:r>
          </a:p>
        </p:txBody>
      </p:sp>
    </p:spTree>
    <p:extLst>
      <p:ext uri="{BB962C8B-B14F-4D97-AF65-F5344CB8AC3E}">
        <p14:creationId xmlns:p14="http://schemas.microsoft.com/office/powerpoint/2010/main" val="144255613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1340</TotalTime>
  <Words>2285</Words>
  <Application>Microsoft Office PowerPoint</Application>
  <PresentationFormat>ワイド画面</PresentationFormat>
  <Paragraphs>263</Paragraphs>
  <Slides>14</Slides>
  <Notes>14</Notes>
  <HiddenSlides>0</HiddenSlides>
  <MMClips>0</MMClips>
  <ScaleCrop>false</ScaleCrop>
  <HeadingPairs>
    <vt:vector size="6" baseType="variant">
      <vt:variant>
        <vt:lpstr>使用されているフォント</vt:lpstr>
      </vt:variant>
      <vt:variant>
        <vt:i4>12</vt:i4>
      </vt:variant>
      <vt:variant>
        <vt:lpstr>テーマ</vt:lpstr>
      </vt:variant>
      <vt:variant>
        <vt:i4>2</vt:i4>
      </vt:variant>
      <vt:variant>
        <vt:lpstr>スライド タイトル</vt:lpstr>
      </vt:variant>
      <vt:variant>
        <vt:i4>14</vt:i4>
      </vt:variant>
    </vt:vector>
  </HeadingPairs>
  <TitlesOfParts>
    <vt:vector size="28" baseType="lpstr">
      <vt:lpstr>HGPｺﾞｼｯｸE</vt:lpstr>
      <vt:lpstr>HGP創英角ｺﾞｼｯｸUB</vt:lpstr>
      <vt:lpstr>HGS創英角ｺﾞｼｯｸUB</vt:lpstr>
      <vt:lpstr>HGｺﾞｼｯｸE</vt:lpstr>
      <vt:lpstr>HG創英角ｺﾞｼｯｸUB</vt:lpstr>
      <vt:lpstr>ＭＳ Ｐゴシック</vt:lpstr>
      <vt:lpstr>游ゴシック</vt:lpstr>
      <vt:lpstr>游ゴシック Light</vt:lpstr>
      <vt:lpstr>Arial</vt:lpstr>
      <vt:lpstr>Calibri</vt:lpstr>
      <vt:lpstr>Times New Roman</vt:lpstr>
      <vt:lpstr>Wingdings</vt:lpstr>
      <vt:lpstr>Office テーマ</vt:lpstr>
      <vt:lpstr>2_Office テーマ</vt:lpstr>
      <vt:lpstr>  関東大震災100年　災害の歴史から何を学ぶか 　　 －人間の復興をめざして－  </vt:lpstr>
      <vt:lpstr>　　はじめに－関東大震災100年　-1</vt:lpstr>
      <vt:lpstr>　　はじめに－関東大震災100年　-2</vt:lpstr>
      <vt:lpstr>　　はじめに－関東大震災100年　-3</vt:lpstr>
      <vt:lpstr>　　関東大震災・阪神淡路大震災・東日本大震災</vt:lpstr>
      <vt:lpstr>　　　　　　　　東日本大震災の特質</vt:lpstr>
      <vt:lpstr>　　　　　　　　原発災害からの復興　－1</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原発災害からの復興　-7</vt:lpstr>
      <vt:lpstr>まとめ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浩</dc:creator>
  <cp:lastModifiedBy>浩 鈴木</cp:lastModifiedBy>
  <cp:revision>90</cp:revision>
  <cp:lastPrinted>2023-11-08T02:02:17Z</cp:lastPrinted>
  <dcterms:created xsi:type="dcterms:W3CDTF">2022-05-16T00:33:16Z</dcterms:created>
  <dcterms:modified xsi:type="dcterms:W3CDTF">2023-11-08T02:53:31Z</dcterms:modified>
</cp:coreProperties>
</file>